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6"/>
  </p:notesMasterIdLst>
  <p:sldIdLst>
    <p:sldId id="257" r:id="rId2"/>
    <p:sldId id="367" r:id="rId3"/>
    <p:sldId id="359" r:id="rId4"/>
    <p:sldId id="327" r:id="rId5"/>
    <p:sldId id="360" r:id="rId6"/>
    <p:sldId id="328" r:id="rId7"/>
    <p:sldId id="329" r:id="rId8"/>
    <p:sldId id="390" r:id="rId9"/>
    <p:sldId id="361" r:id="rId10"/>
    <p:sldId id="330" r:id="rId11"/>
    <p:sldId id="331" r:id="rId12"/>
    <p:sldId id="332" r:id="rId13"/>
    <p:sldId id="362" r:id="rId14"/>
    <p:sldId id="363" r:id="rId15"/>
    <p:sldId id="364" r:id="rId16"/>
    <p:sldId id="353" r:id="rId17"/>
    <p:sldId id="354" r:id="rId18"/>
    <p:sldId id="365" r:id="rId19"/>
    <p:sldId id="374" r:id="rId20"/>
    <p:sldId id="375" r:id="rId21"/>
    <p:sldId id="376" r:id="rId22"/>
    <p:sldId id="377" r:id="rId23"/>
    <p:sldId id="378" r:id="rId24"/>
    <p:sldId id="379" r:id="rId25"/>
    <p:sldId id="380" r:id="rId26"/>
    <p:sldId id="381" r:id="rId27"/>
    <p:sldId id="382" r:id="rId28"/>
    <p:sldId id="383" r:id="rId29"/>
    <p:sldId id="357" r:id="rId30"/>
    <p:sldId id="358" r:id="rId31"/>
    <p:sldId id="356" r:id="rId32"/>
    <p:sldId id="366" r:id="rId33"/>
    <p:sldId id="387" r:id="rId34"/>
    <p:sldId id="373" r:id="rId35"/>
    <p:sldId id="368" r:id="rId36"/>
    <p:sldId id="369" r:id="rId37"/>
    <p:sldId id="389" r:id="rId38"/>
    <p:sldId id="371" r:id="rId39"/>
    <p:sldId id="372" r:id="rId40"/>
    <p:sldId id="370" r:id="rId41"/>
    <p:sldId id="384" r:id="rId42"/>
    <p:sldId id="385" r:id="rId43"/>
    <p:sldId id="386" r:id="rId44"/>
    <p:sldId id="388"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226" autoAdjust="0"/>
  </p:normalViewPr>
  <p:slideViewPr>
    <p:cSldViewPr snapToGrid="0">
      <p:cViewPr>
        <p:scale>
          <a:sx n="82" d="100"/>
          <a:sy n="82" d="100"/>
        </p:scale>
        <p:origin x="67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C34A7C-3467-4301-979A-739020F6C829}" type="datetimeFigureOut">
              <a:rPr lang="en-IE" smtClean="0"/>
              <a:t>31/01/2023</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2B8967-16FC-4DE7-B8A4-0C3DCE53533A}" type="slidenum">
              <a:rPr lang="en-IE" smtClean="0"/>
              <a:t>‹#›</a:t>
            </a:fld>
            <a:endParaRPr lang="en-IE"/>
          </a:p>
        </p:txBody>
      </p:sp>
    </p:spTree>
    <p:extLst>
      <p:ext uri="{BB962C8B-B14F-4D97-AF65-F5344CB8AC3E}">
        <p14:creationId xmlns:p14="http://schemas.microsoft.com/office/powerpoint/2010/main" val="480263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You will need to be already logged into your AWS account for the above URL to function</a:t>
            </a:r>
          </a:p>
        </p:txBody>
      </p:sp>
      <p:sp>
        <p:nvSpPr>
          <p:cNvPr id="4" name="Slide Number Placeholder 3"/>
          <p:cNvSpPr>
            <a:spLocks noGrp="1"/>
          </p:cNvSpPr>
          <p:nvPr>
            <p:ph type="sldNum" sz="quarter" idx="5"/>
          </p:nvPr>
        </p:nvSpPr>
        <p:spPr/>
        <p:txBody>
          <a:bodyPr/>
          <a:lstStyle/>
          <a:p>
            <a:fld id="{432B8967-16FC-4DE7-B8A4-0C3DCE53533A}" type="slidenum">
              <a:rPr lang="en-IE" smtClean="0"/>
              <a:t>13</a:t>
            </a:fld>
            <a:endParaRPr lang="en-IE"/>
          </a:p>
        </p:txBody>
      </p:sp>
    </p:spTree>
    <p:extLst>
      <p:ext uri="{BB962C8B-B14F-4D97-AF65-F5344CB8AC3E}">
        <p14:creationId xmlns:p14="http://schemas.microsoft.com/office/powerpoint/2010/main" val="462414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432B8967-16FC-4DE7-B8A4-0C3DCE53533A}" type="slidenum">
              <a:rPr lang="en-IE" smtClean="0"/>
              <a:t>29</a:t>
            </a:fld>
            <a:endParaRPr lang="en-IE"/>
          </a:p>
        </p:txBody>
      </p:sp>
    </p:spTree>
    <p:extLst>
      <p:ext uri="{BB962C8B-B14F-4D97-AF65-F5344CB8AC3E}">
        <p14:creationId xmlns:p14="http://schemas.microsoft.com/office/powerpoint/2010/main" val="3186732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https://www.innovativearchitects.com/KnowledgeCenter/basic-IT-systems/system-development-life-cycle.aspx </a:t>
            </a:r>
          </a:p>
        </p:txBody>
      </p:sp>
      <p:sp>
        <p:nvSpPr>
          <p:cNvPr id="4" name="Slide Number Placeholder 3"/>
          <p:cNvSpPr>
            <a:spLocks noGrp="1"/>
          </p:cNvSpPr>
          <p:nvPr>
            <p:ph type="sldNum" sz="quarter" idx="5"/>
          </p:nvPr>
        </p:nvSpPr>
        <p:spPr/>
        <p:txBody>
          <a:bodyPr/>
          <a:lstStyle/>
          <a:p>
            <a:fld id="{432B8967-16FC-4DE7-B8A4-0C3DCE53533A}" type="slidenum">
              <a:rPr lang="en-IE" smtClean="0"/>
              <a:t>32</a:t>
            </a:fld>
            <a:endParaRPr lang="en-IE"/>
          </a:p>
        </p:txBody>
      </p:sp>
    </p:spTree>
    <p:extLst>
      <p:ext uri="{BB962C8B-B14F-4D97-AF65-F5344CB8AC3E}">
        <p14:creationId xmlns:p14="http://schemas.microsoft.com/office/powerpoint/2010/main" val="394737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432B8967-16FC-4DE7-B8A4-0C3DCE53533A}" type="slidenum">
              <a:rPr lang="en-IE" smtClean="0"/>
              <a:t>35</a:t>
            </a:fld>
            <a:endParaRPr lang="en-IE"/>
          </a:p>
        </p:txBody>
      </p:sp>
    </p:spTree>
    <p:extLst>
      <p:ext uri="{BB962C8B-B14F-4D97-AF65-F5344CB8AC3E}">
        <p14:creationId xmlns:p14="http://schemas.microsoft.com/office/powerpoint/2010/main" val="2328140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https://www.smartsheet.com/software-version-control</a:t>
            </a:r>
          </a:p>
        </p:txBody>
      </p:sp>
      <p:sp>
        <p:nvSpPr>
          <p:cNvPr id="4" name="Slide Number Placeholder 3"/>
          <p:cNvSpPr>
            <a:spLocks noGrp="1"/>
          </p:cNvSpPr>
          <p:nvPr>
            <p:ph type="sldNum" sz="quarter" idx="5"/>
          </p:nvPr>
        </p:nvSpPr>
        <p:spPr/>
        <p:txBody>
          <a:bodyPr/>
          <a:lstStyle/>
          <a:p>
            <a:fld id="{432B8967-16FC-4DE7-B8A4-0C3DCE53533A}" type="slidenum">
              <a:rPr lang="en-IE" smtClean="0"/>
              <a:t>37</a:t>
            </a:fld>
            <a:endParaRPr lang="en-IE"/>
          </a:p>
        </p:txBody>
      </p:sp>
    </p:spTree>
    <p:extLst>
      <p:ext uri="{BB962C8B-B14F-4D97-AF65-F5344CB8AC3E}">
        <p14:creationId xmlns:p14="http://schemas.microsoft.com/office/powerpoint/2010/main" val="2056894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1/31/2023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1/31/2023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1/31/2023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1/31/2023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1/31/2023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1/31/2023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1/31/2023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1/31/2023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aws.amazon.com/cloudwatch/"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console.aws.amazon.com/cloudwatch/home?region=us-east-1" TargetMode="Externa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aws.amazon.com/autoscalin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loud.google.com/load-balancing" TargetMode="External"/><Relationship Id="rId2" Type="http://schemas.openxmlformats.org/officeDocument/2006/relationships/hyperlink" Target="https://docs.aws.amazon.com/elasticloadbalancing/latest/userguide/how-elastic-load-balancing-works.html"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s://docs.microsoft.com/en-us/azure/load-balancer/load-balancer-overview"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imgur.com/gallery/9V4n4A3"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docs.aws.amazon.com/cloud9/latest/user-guide/sample-github.html#sample-github-install-git" TargetMode="External"/><Relationship Id="rId2" Type="http://schemas.openxmlformats.org/officeDocument/2006/relationships/hyperlink" Target="https://docs.aws.amazon.com/cloud9/latest/user-guide/create-environment.html" TargetMode="External"/><Relationship Id="rId1" Type="http://schemas.openxmlformats.org/officeDocument/2006/relationships/slideLayout" Target="../slideLayouts/slideLayout2.xml"/><Relationship Id="rId5" Type="http://schemas.openxmlformats.org/officeDocument/2006/relationships/hyperlink" Target="https://docs.github.com/en/free-pro-team@latest/github/creating-cloning-and-archiving-repositories/cloning-a-repository#platform-linux" TargetMode="External"/><Relationship Id="rId4" Type="http://schemas.openxmlformats.org/officeDocument/2006/relationships/hyperlink" Target="https://docs.github.com/en/free-pro-team@latest/github/getting-started-with-github/create-a-rep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14948-C1C8-4489-8BA0-83D7AA88C006}"/>
              </a:ext>
            </a:extLst>
          </p:cNvPr>
          <p:cNvSpPr>
            <a:spLocks noGrp="1"/>
          </p:cNvSpPr>
          <p:nvPr>
            <p:ph type="ctrTitle"/>
          </p:nvPr>
        </p:nvSpPr>
        <p:spPr/>
        <p:txBody>
          <a:bodyPr/>
          <a:lstStyle/>
          <a:p>
            <a:r>
              <a:rPr lang="en-US" dirty="0"/>
              <a:t>Cloud Platform Programming</a:t>
            </a:r>
            <a:endParaRPr lang="en-IE" dirty="0"/>
          </a:p>
        </p:txBody>
      </p:sp>
      <p:sp>
        <p:nvSpPr>
          <p:cNvPr id="3" name="Subtitle 2">
            <a:extLst>
              <a:ext uri="{FF2B5EF4-FFF2-40B4-BE49-F238E27FC236}">
                <a16:creationId xmlns:a16="http://schemas.microsoft.com/office/drawing/2014/main" id="{0407BD8F-572F-44A7-8CD2-3CDE8E7EA933}"/>
              </a:ext>
            </a:extLst>
          </p:cNvPr>
          <p:cNvSpPr>
            <a:spLocks noGrp="1"/>
          </p:cNvSpPr>
          <p:nvPr>
            <p:ph type="subTitle" idx="1"/>
          </p:nvPr>
        </p:nvSpPr>
        <p:spPr/>
        <p:txBody>
          <a:bodyPr/>
          <a:lstStyle/>
          <a:p>
            <a:r>
              <a:rPr lang="en-US" dirty="0"/>
              <a:t>Topic Two : Introduction to cloud concepts / Intro to Interacting with the Cloud</a:t>
            </a:r>
            <a:endParaRPr lang="en-IE" dirty="0"/>
          </a:p>
        </p:txBody>
      </p:sp>
    </p:spTree>
    <p:extLst>
      <p:ext uri="{BB962C8B-B14F-4D97-AF65-F5344CB8AC3E}">
        <p14:creationId xmlns:p14="http://schemas.microsoft.com/office/powerpoint/2010/main" val="3889007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75D47-A1DE-4985-A1E4-441D2877A523}"/>
              </a:ext>
            </a:extLst>
          </p:cNvPr>
          <p:cNvSpPr>
            <a:spLocks noGrp="1"/>
          </p:cNvSpPr>
          <p:nvPr>
            <p:ph type="title"/>
          </p:nvPr>
        </p:nvSpPr>
        <p:spPr/>
        <p:txBody>
          <a:bodyPr/>
          <a:lstStyle/>
          <a:p>
            <a:r>
              <a:rPr lang="en-IE" b="1" dirty="0"/>
              <a:t>Key Takeaways</a:t>
            </a:r>
            <a:br>
              <a:rPr lang="en-IE" b="1" dirty="0"/>
            </a:br>
            <a:endParaRPr lang="en-IE" dirty="0"/>
          </a:p>
        </p:txBody>
      </p:sp>
      <p:sp>
        <p:nvSpPr>
          <p:cNvPr id="3" name="Content Placeholder 2">
            <a:extLst>
              <a:ext uri="{FF2B5EF4-FFF2-40B4-BE49-F238E27FC236}">
                <a16:creationId xmlns:a16="http://schemas.microsoft.com/office/drawing/2014/main" id="{13EA07D2-4154-44E6-811C-4D555834B5EB}"/>
              </a:ext>
            </a:extLst>
          </p:cNvPr>
          <p:cNvSpPr>
            <a:spLocks noGrp="1"/>
          </p:cNvSpPr>
          <p:nvPr>
            <p:ph idx="1"/>
          </p:nvPr>
        </p:nvSpPr>
        <p:spPr>
          <a:xfrm>
            <a:off x="272887" y="1931620"/>
            <a:ext cx="8946541" cy="4195481"/>
          </a:xfrm>
        </p:spPr>
        <p:txBody>
          <a:bodyPr/>
          <a:lstStyle/>
          <a:p>
            <a:pPr>
              <a:buFont typeface="Arial" panose="020B0604020202020204" pitchFamily="34" charset="0"/>
              <a:buChar char="•"/>
            </a:pPr>
            <a:r>
              <a:rPr lang="en-IE" dirty="0"/>
              <a:t>Distributed systems can be made up of any machine capable of connecting to a network, having local memory, and communicating by passing messages.</a:t>
            </a:r>
          </a:p>
          <a:p>
            <a:pPr>
              <a:buFont typeface="Arial" panose="020B0604020202020204" pitchFamily="34" charset="0"/>
              <a:buChar char="•"/>
            </a:pPr>
            <a:endParaRPr lang="en-IE" dirty="0"/>
          </a:p>
          <a:p>
            <a:pPr>
              <a:buFont typeface="Arial" panose="020B0604020202020204" pitchFamily="34" charset="0"/>
              <a:buChar char="•"/>
            </a:pPr>
            <a:endParaRPr lang="en-IE" dirty="0"/>
          </a:p>
          <a:p>
            <a:pPr>
              <a:buFont typeface="Arial" panose="020B0604020202020204" pitchFamily="34" charset="0"/>
              <a:buChar char="•"/>
            </a:pPr>
            <a:endParaRPr lang="en-IE" dirty="0"/>
          </a:p>
          <a:p>
            <a:pPr>
              <a:buFont typeface="Arial" panose="020B0604020202020204" pitchFamily="34" charset="0"/>
              <a:buChar char="•"/>
            </a:pPr>
            <a:r>
              <a:rPr lang="en-IE" dirty="0"/>
              <a:t>By spreading out requests and workloads, distributed systems can support far more requests and compute jobs than a standard single system.</a:t>
            </a:r>
          </a:p>
          <a:p>
            <a:endParaRPr lang="en-IE" dirty="0"/>
          </a:p>
        </p:txBody>
      </p:sp>
      <p:sp>
        <p:nvSpPr>
          <p:cNvPr id="5" name="TextBox 4">
            <a:extLst>
              <a:ext uri="{FF2B5EF4-FFF2-40B4-BE49-F238E27FC236}">
                <a16:creationId xmlns:a16="http://schemas.microsoft.com/office/drawing/2014/main" id="{D5F9D9FF-A098-4FC0-871D-A72FB26AAC1E}"/>
              </a:ext>
            </a:extLst>
          </p:cNvPr>
          <p:cNvSpPr txBox="1"/>
          <p:nvPr/>
        </p:nvSpPr>
        <p:spPr>
          <a:xfrm>
            <a:off x="9301875" y="1931620"/>
            <a:ext cx="2432925" cy="2308324"/>
          </a:xfrm>
          <a:prstGeom prst="rect">
            <a:avLst/>
          </a:prstGeom>
          <a:noFill/>
        </p:spPr>
        <p:txBody>
          <a:bodyPr wrap="square" rtlCol="0">
            <a:spAutoFit/>
          </a:bodyPr>
          <a:lstStyle/>
          <a:p>
            <a:r>
              <a:rPr lang="en-IE" dirty="0"/>
              <a:t>Distributed systems have endless use cases, a few being electronic banking systems, massive multiplayer online games, and sensor networks.</a:t>
            </a:r>
          </a:p>
        </p:txBody>
      </p:sp>
    </p:spTree>
    <p:extLst>
      <p:ext uri="{BB962C8B-B14F-4D97-AF65-F5344CB8AC3E}">
        <p14:creationId xmlns:p14="http://schemas.microsoft.com/office/powerpoint/2010/main" val="4284178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F09E6-25F4-47C8-BE48-326A841F7C11}"/>
              </a:ext>
            </a:extLst>
          </p:cNvPr>
          <p:cNvSpPr>
            <a:spLocks noGrp="1"/>
          </p:cNvSpPr>
          <p:nvPr>
            <p:ph type="title"/>
          </p:nvPr>
        </p:nvSpPr>
        <p:spPr/>
        <p:txBody>
          <a:bodyPr/>
          <a:lstStyle/>
          <a:p>
            <a:r>
              <a:rPr lang="en-IE" dirty="0"/>
              <a:t>Cloud Services</a:t>
            </a:r>
          </a:p>
        </p:txBody>
      </p:sp>
      <p:sp>
        <p:nvSpPr>
          <p:cNvPr id="3" name="Content Placeholder 2">
            <a:extLst>
              <a:ext uri="{FF2B5EF4-FFF2-40B4-BE49-F238E27FC236}">
                <a16:creationId xmlns:a16="http://schemas.microsoft.com/office/drawing/2014/main" id="{91A52ABA-4375-4577-9879-18E40EF87BC9}"/>
              </a:ext>
            </a:extLst>
          </p:cNvPr>
          <p:cNvSpPr>
            <a:spLocks noGrp="1"/>
          </p:cNvSpPr>
          <p:nvPr>
            <p:ph idx="1"/>
          </p:nvPr>
        </p:nvSpPr>
        <p:spPr/>
        <p:txBody>
          <a:bodyPr/>
          <a:lstStyle/>
          <a:p>
            <a:r>
              <a:rPr lang="en-IE" dirty="0"/>
              <a:t>Primarily we consider cloud as a provider of resources</a:t>
            </a:r>
          </a:p>
          <a:p>
            <a:pPr lvl="1"/>
            <a:r>
              <a:rPr lang="en-IE" dirty="0"/>
              <a:t>Compute – EC2</a:t>
            </a:r>
          </a:p>
          <a:p>
            <a:pPr lvl="1"/>
            <a:r>
              <a:rPr lang="en-IE" dirty="0"/>
              <a:t>Storage – S3</a:t>
            </a:r>
          </a:p>
          <a:p>
            <a:pPr lvl="1"/>
            <a:r>
              <a:rPr lang="en-IE" dirty="0"/>
              <a:t>Databases – SQL </a:t>
            </a:r>
            <a:r>
              <a:rPr lang="en-IE" dirty="0" err="1"/>
              <a:t>noSql</a:t>
            </a:r>
            <a:endParaRPr lang="en-IE" dirty="0"/>
          </a:p>
          <a:p>
            <a:pPr lvl="1"/>
            <a:r>
              <a:rPr lang="en-IE" dirty="0"/>
              <a:t>Network – VPN / Secure Tunnel / VPC</a:t>
            </a:r>
          </a:p>
        </p:txBody>
      </p:sp>
    </p:spTree>
    <p:extLst>
      <p:ext uri="{BB962C8B-B14F-4D97-AF65-F5344CB8AC3E}">
        <p14:creationId xmlns:p14="http://schemas.microsoft.com/office/powerpoint/2010/main" val="3153064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F758-0928-4DED-818E-F411844F7F7C}"/>
              </a:ext>
            </a:extLst>
          </p:cNvPr>
          <p:cNvSpPr>
            <a:spLocks noGrp="1"/>
          </p:cNvSpPr>
          <p:nvPr>
            <p:ph type="title"/>
          </p:nvPr>
        </p:nvSpPr>
        <p:spPr/>
        <p:txBody>
          <a:bodyPr/>
          <a:lstStyle/>
          <a:p>
            <a:r>
              <a:rPr lang="en-IE" dirty="0"/>
              <a:t>Cloud Services</a:t>
            </a:r>
          </a:p>
        </p:txBody>
      </p:sp>
      <p:sp>
        <p:nvSpPr>
          <p:cNvPr id="3" name="Content Placeholder 2">
            <a:extLst>
              <a:ext uri="{FF2B5EF4-FFF2-40B4-BE49-F238E27FC236}">
                <a16:creationId xmlns:a16="http://schemas.microsoft.com/office/drawing/2014/main" id="{CACD7A2C-F5F3-4FFB-92A2-254A390FF5F5}"/>
              </a:ext>
            </a:extLst>
          </p:cNvPr>
          <p:cNvSpPr>
            <a:spLocks noGrp="1"/>
          </p:cNvSpPr>
          <p:nvPr>
            <p:ph idx="1"/>
          </p:nvPr>
        </p:nvSpPr>
        <p:spPr/>
        <p:txBody>
          <a:bodyPr>
            <a:normAutofit/>
          </a:bodyPr>
          <a:lstStyle/>
          <a:p>
            <a:r>
              <a:rPr lang="en-IE" dirty="0"/>
              <a:t>We also have a considerable amount of additional services which provide </a:t>
            </a:r>
          </a:p>
          <a:p>
            <a:r>
              <a:rPr lang="en-IE" dirty="0"/>
              <a:t>Redundancy</a:t>
            </a:r>
          </a:p>
          <a:p>
            <a:r>
              <a:rPr lang="en-IE" dirty="0"/>
              <a:t>Disaster Recovery</a:t>
            </a:r>
          </a:p>
          <a:p>
            <a:r>
              <a:rPr lang="en-IE" dirty="0"/>
              <a:t>Business Continuity</a:t>
            </a:r>
          </a:p>
          <a:p>
            <a:r>
              <a:rPr lang="en-IE" dirty="0"/>
              <a:t>Improved Performance and Efficiencies</a:t>
            </a:r>
          </a:p>
          <a:p>
            <a:r>
              <a:rPr lang="en-IE" dirty="0"/>
              <a:t>Scaling and Balancing </a:t>
            </a:r>
          </a:p>
        </p:txBody>
      </p:sp>
      <p:pic>
        <p:nvPicPr>
          <p:cNvPr id="5" name="Picture 4">
            <a:extLst>
              <a:ext uri="{FF2B5EF4-FFF2-40B4-BE49-F238E27FC236}">
                <a16:creationId xmlns:a16="http://schemas.microsoft.com/office/drawing/2014/main" id="{E586B752-13D0-4518-9082-1C2917FD7C53}"/>
              </a:ext>
            </a:extLst>
          </p:cNvPr>
          <p:cNvPicPr>
            <a:picLocks noChangeAspect="1"/>
          </p:cNvPicPr>
          <p:nvPr/>
        </p:nvPicPr>
        <p:blipFill>
          <a:blip r:embed="rId2"/>
          <a:stretch>
            <a:fillRect/>
          </a:stretch>
        </p:blipFill>
        <p:spPr>
          <a:xfrm>
            <a:off x="7914641" y="3238540"/>
            <a:ext cx="3710622" cy="3209530"/>
          </a:xfrm>
          <a:prstGeom prst="rect">
            <a:avLst/>
          </a:prstGeom>
        </p:spPr>
      </p:pic>
    </p:spTree>
    <p:extLst>
      <p:ext uri="{BB962C8B-B14F-4D97-AF65-F5344CB8AC3E}">
        <p14:creationId xmlns:p14="http://schemas.microsoft.com/office/powerpoint/2010/main" val="3450964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D2DEF-EDBF-4630-B78E-61D54E8ED3E1}"/>
              </a:ext>
            </a:extLst>
          </p:cNvPr>
          <p:cNvSpPr>
            <a:spLocks noGrp="1"/>
          </p:cNvSpPr>
          <p:nvPr>
            <p:ph type="title"/>
          </p:nvPr>
        </p:nvSpPr>
        <p:spPr/>
        <p:txBody>
          <a:bodyPr/>
          <a:lstStyle/>
          <a:p>
            <a:r>
              <a:rPr lang="en-IE" dirty="0"/>
              <a:t>Cloud Services – Monitoring the Cloud</a:t>
            </a:r>
          </a:p>
        </p:txBody>
      </p:sp>
      <p:sp>
        <p:nvSpPr>
          <p:cNvPr id="3" name="Content Placeholder 2">
            <a:extLst>
              <a:ext uri="{FF2B5EF4-FFF2-40B4-BE49-F238E27FC236}">
                <a16:creationId xmlns:a16="http://schemas.microsoft.com/office/drawing/2014/main" id="{418269D7-237D-4306-820B-ADA63B788DFB}"/>
              </a:ext>
            </a:extLst>
          </p:cNvPr>
          <p:cNvSpPr>
            <a:spLocks noGrp="1"/>
          </p:cNvSpPr>
          <p:nvPr>
            <p:ph idx="1"/>
          </p:nvPr>
        </p:nvSpPr>
        <p:spPr/>
        <p:txBody>
          <a:bodyPr/>
          <a:lstStyle/>
          <a:p>
            <a:r>
              <a:rPr lang="en-IE" dirty="0">
                <a:hlinkClick r:id="rId3"/>
              </a:rPr>
              <a:t>https://aws.amazon.com/cloudwatch/</a:t>
            </a:r>
            <a:r>
              <a:rPr lang="en-IE" dirty="0"/>
              <a:t> </a:t>
            </a:r>
          </a:p>
          <a:p>
            <a:r>
              <a:rPr lang="en-IE" dirty="0"/>
              <a:t>Monitoring in the Cloud (Orchestrating Infrastructures on the Cloud)</a:t>
            </a:r>
          </a:p>
          <a:p>
            <a:pPr marL="0" indent="0">
              <a:buNone/>
            </a:pPr>
            <a:endParaRPr lang="en-IE" dirty="0"/>
          </a:p>
          <a:p>
            <a:endParaRPr lang="en-IE" dirty="0"/>
          </a:p>
          <a:p>
            <a:endParaRPr lang="en-IE" dirty="0"/>
          </a:p>
        </p:txBody>
      </p:sp>
      <p:pic>
        <p:nvPicPr>
          <p:cNvPr id="4" name="Picture 3">
            <a:extLst>
              <a:ext uri="{FF2B5EF4-FFF2-40B4-BE49-F238E27FC236}">
                <a16:creationId xmlns:a16="http://schemas.microsoft.com/office/drawing/2014/main" id="{DA858B79-57E1-43BF-8C31-64A1D5E12F2C}"/>
              </a:ext>
            </a:extLst>
          </p:cNvPr>
          <p:cNvPicPr>
            <a:picLocks noChangeAspect="1"/>
          </p:cNvPicPr>
          <p:nvPr/>
        </p:nvPicPr>
        <p:blipFill>
          <a:blip r:embed="rId4"/>
          <a:stretch>
            <a:fillRect/>
          </a:stretch>
        </p:blipFill>
        <p:spPr>
          <a:xfrm>
            <a:off x="304800" y="2939326"/>
            <a:ext cx="11582400" cy="3810000"/>
          </a:xfrm>
          <a:prstGeom prst="rect">
            <a:avLst/>
          </a:prstGeom>
        </p:spPr>
      </p:pic>
      <p:sp>
        <p:nvSpPr>
          <p:cNvPr id="5" name="TextBox 4">
            <a:extLst>
              <a:ext uri="{FF2B5EF4-FFF2-40B4-BE49-F238E27FC236}">
                <a16:creationId xmlns:a16="http://schemas.microsoft.com/office/drawing/2014/main" id="{0DB38E87-1AE2-496E-B790-1465C48E8059}"/>
              </a:ext>
            </a:extLst>
          </p:cNvPr>
          <p:cNvSpPr txBox="1"/>
          <p:nvPr/>
        </p:nvSpPr>
        <p:spPr>
          <a:xfrm>
            <a:off x="8929396" y="1320374"/>
            <a:ext cx="2957804" cy="923330"/>
          </a:xfrm>
          <a:prstGeom prst="rect">
            <a:avLst/>
          </a:prstGeom>
          <a:noFill/>
        </p:spPr>
        <p:txBody>
          <a:bodyPr wrap="square" rtlCol="0">
            <a:spAutoFit/>
          </a:bodyPr>
          <a:lstStyle/>
          <a:p>
            <a:r>
              <a:rPr lang="en-IE" dirty="0">
                <a:hlinkClick r:id="rId5"/>
              </a:rPr>
              <a:t>https://console.aws.amazon.com/cloudwatch/home?region=us-east-1</a:t>
            </a:r>
            <a:r>
              <a:rPr lang="en-IE" dirty="0"/>
              <a:t> </a:t>
            </a:r>
          </a:p>
        </p:txBody>
      </p:sp>
    </p:spTree>
    <p:extLst>
      <p:ext uri="{BB962C8B-B14F-4D97-AF65-F5344CB8AC3E}">
        <p14:creationId xmlns:p14="http://schemas.microsoft.com/office/powerpoint/2010/main" val="1147419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A19CC-7633-4F0B-A241-953BF4E21DE7}"/>
              </a:ext>
            </a:extLst>
          </p:cNvPr>
          <p:cNvSpPr>
            <a:spLocks noGrp="1"/>
          </p:cNvSpPr>
          <p:nvPr>
            <p:ph type="title"/>
          </p:nvPr>
        </p:nvSpPr>
        <p:spPr/>
        <p:txBody>
          <a:bodyPr/>
          <a:lstStyle/>
          <a:p>
            <a:r>
              <a:rPr lang="en-IE" dirty="0"/>
              <a:t>Cloud Services – Scaling / Elasticity</a:t>
            </a:r>
          </a:p>
        </p:txBody>
      </p:sp>
      <p:sp>
        <p:nvSpPr>
          <p:cNvPr id="3" name="Content Placeholder 2">
            <a:extLst>
              <a:ext uri="{FF2B5EF4-FFF2-40B4-BE49-F238E27FC236}">
                <a16:creationId xmlns:a16="http://schemas.microsoft.com/office/drawing/2014/main" id="{871574C5-C892-4C99-8592-5E0054B75C14}"/>
              </a:ext>
            </a:extLst>
          </p:cNvPr>
          <p:cNvSpPr>
            <a:spLocks noGrp="1"/>
          </p:cNvSpPr>
          <p:nvPr>
            <p:ph idx="1"/>
          </p:nvPr>
        </p:nvSpPr>
        <p:spPr/>
        <p:txBody>
          <a:bodyPr/>
          <a:lstStyle/>
          <a:p>
            <a:r>
              <a:rPr lang="en-IE" dirty="0"/>
              <a:t>Auto Scaling (Expanding and Contracting Based on App needs)</a:t>
            </a:r>
          </a:p>
          <a:p>
            <a:r>
              <a:rPr lang="en-IE" dirty="0">
                <a:hlinkClick r:id="rId2"/>
              </a:rPr>
              <a:t>https://aws.amazon.com/autoscaling/</a:t>
            </a:r>
            <a:r>
              <a:rPr lang="en-IE" dirty="0"/>
              <a:t> </a:t>
            </a:r>
          </a:p>
          <a:p>
            <a:endParaRPr lang="en-IE" dirty="0"/>
          </a:p>
        </p:txBody>
      </p:sp>
      <p:pic>
        <p:nvPicPr>
          <p:cNvPr id="4" name="Picture 3">
            <a:extLst>
              <a:ext uri="{FF2B5EF4-FFF2-40B4-BE49-F238E27FC236}">
                <a16:creationId xmlns:a16="http://schemas.microsoft.com/office/drawing/2014/main" id="{583427F4-822D-4FA1-B25E-FEB6C7B6E7D6}"/>
              </a:ext>
            </a:extLst>
          </p:cNvPr>
          <p:cNvPicPr>
            <a:picLocks noChangeAspect="1"/>
          </p:cNvPicPr>
          <p:nvPr/>
        </p:nvPicPr>
        <p:blipFill>
          <a:blip r:embed="rId3"/>
          <a:stretch>
            <a:fillRect/>
          </a:stretch>
        </p:blipFill>
        <p:spPr>
          <a:xfrm>
            <a:off x="1231641" y="3097763"/>
            <a:ext cx="9233261" cy="2995612"/>
          </a:xfrm>
          <a:prstGeom prst="rect">
            <a:avLst/>
          </a:prstGeom>
        </p:spPr>
      </p:pic>
    </p:spTree>
    <p:extLst>
      <p:ext uri="{BB962C8B-B14F-4D97-AF65-F5344CB8AC3E}">
        <p14:creationId xmlns:p14="http://schemas.microsoft.com/office/powerpoint/2010/main" val="3451159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D2FE6-829A-4A75-BD66-5A8F0BFB2881}"/>
              </a:ext>
            </a:extLst>
          </p:cNvPr>
          <p:cNvSpPr>
            <a:spLocks noGrp="1"/>
          </p:cNvSpPr>
          <p:nvPr>
            <p:ph type="title"/>
          </p:nvPr>
        </p:nvSpPr>
        <p:spPr/>
        <p:txBody>
          <a:bodyPr/>
          <a:lstStyle/>
          <a:p>
            <a:r>
              <a:rPr lang="en-IE" dirty="0"/>
              <a:t>Cloud Services - ELB</a:t>
            </a:r>
          </a:p>
        </p:txBody>
      </p:sp>
      <p:sp>
        <p:nvSpPr>
          <p:cNvPr id="3" name="Content Placeholder 2">
            <a:extLst>
              <a:ext uri="{FF2B5EF4-FFF2-40B4-BE49-F238E27FC236}">
                <a16:creationId xmlns:a16="http://schemas.microsoft.com/office/drawing/2014/main" id="{9EE8EBF8-BBF7-4AF7-B807-7AB83E21570D}"/>
              </a:ext>
            </a:extLst>
          </p:cNvPr>
          <p:cNvSpPr>
            <a:spLocks noGrp="1"/>
          </p:cNvSpPr>
          <p:nvPr>
            <p:ph idx="1"/>
          </p:nvPr>
        </p:nvSpPr>
        <p:spPr>
          <a:xfrm>
            <a:off x="460777" y="1754339"/>
            <a:ext cx="8946541" cy="2724355"/>
          </a:xfrm>
        </p:spPr>
        <p:txBody>
          <a:bodyPr>
            <a:normAutofit fontScale="92500" lnSpcReduction="20000"/>
          </a:bodyPr>
          <a:lstStyle/>
          <a:p>
            <a:r>
              <a:rPr lang="en-IE" dirty="0"/>
              <a:t>Elastic Load Balancing (Re-Directing Traffic to </a:t>
            </a:r>
            <a:r>
              <a:rPr lang="en-IE" dirty="0" err="1"/>
              <a:t>WebApps</a:t>
            </a:r>
            <a:r>
              <a:rPr lang="en-IE" dirty="0"/>
              <a:t> etc)</a:t>
            </a:r>
          </a:p>
          <a:p>
            <a:r>
              <a:rPr lang="en-IE" dirty="0">
                <a:hlinkClick r:id="rId2"/>
              </a:rPr>
              <a:t>https://docs.aws.amazon.com/elasticloadbalancing/latest/userguide/how-elastic-load-balancing-works.html</a:t>
            </a:r>
            <a:r>
              <a:rPr lang="en-IE" dirty="0"/>
              <a:t> </a:t>
            </a:r>
          </a:p>
          <a:p>
            <a:pPr marL="0" indent="0">
              <a:buNone/>
            </a:pPr>
            <a:endParaRPr lang="en-IE" dirty="0"/>
          </a:p>
          <a:p>
            <a:r>
              <a:rPr lang="en-IE" dirty="0">
                <a:hlinkClick r:id="rId3"/>
              </a:rPr>
              <a:t>https://cloud.google.com/load-balancing</a:t>
            </a:r>
            <a:r>
              <a:rPr lang="en-IE" dirty="0"/>
              <a:t> </a:t>
            </a:r>
          </a:p>
          <a:p>
            <a:endParaRPr lang="en-IE" dirty="0"/>
          </a:p>
          <a:p>
            <a:r>
              <a:rPr lang="en-IE" dirty="0">
                <a:hlinkClick r:id="rId4"/>
              </a:rPr>
              <a:t>https://docs.microsoft.com/en-us/azure/load-balancer/load-balancer-overview</a:t>
            </a:r>
            <a:r>
              <a:rPr lang="en-IE" dirty="0"/>
              <a:t> </a:t>
            </a:r>
          </a:p>
        </p:txBody>
      </p:sp>
      <p:pic>
        <p:nvPicPr>
          <p:cNvPr id="5" name="Picture 4">
            <a:extLst>
              <a:ext uri="{FF2B5EF4-FFF2-40B4-BE49-F238E27FC236}">
                <a16:creationId xmlns:a16="http://schemas.microsoft.com/office/drawing/2014/main" id="{ADF7B5C6-A455-4AAF-AB5B-EB925CA00002}"/>
              </a:ext>
            </a:extLst>
          </p:cNvPr>
          <p:cNvPicPr>
            <a:picLocks noChangeAspect="1"/>
          </p:cNvPicPr>
          <p:nvPr/>
        </p:nvPicPr>
        <p:blipFill>
          <a:blip r:embed="rId5"/>
          <a:stretch>
            <a:fillRect/>
          </a:stretch>
        </p:blipFill>
        <p:spPr>
          <a:xfrm>
            <a:off x="5615765" y="4107207"/>
            <a:ext cx="2417892" cy="2645045"/>
          </a:xfrm>
          <a:prstGeom prst="rect">
            <a:avLst/>
          </a:prstGeom>
        </p:spPr>
      </p:pic>
      <p:pic>
        <p:nvPicPr>
          <p:cNvPr id="6" name="Picture 5">
            <a:extLst>
              <a:ext uri="{FF2B5EF4-FFF2-40B4-BE49-F238E27FC236}">
                <a16:creationId xmlns:a16="http://schemas.microsoft.com/office/drawing/2014/main" id="{ECB49AF7-9BE6-4416-BF9F-55B9BA933F7B}"/>
              </a:ext>
            </a:extLst>
          </p:cNvPr>
          <p:cNvPicPr>
            <a:picLocks noChangeAspect="1"/>
          </p:cNvPicPr>
          <p:nvPr/>
        </p:nvPicPr>
        <p:blipFill>
          <a:blip r:embed="rId6"/>
          <a:stretch>
            <a:fillRect/>
          </a:stretch>
        </p:blipFill>
        <p:spPr>
          <a:xfrm>
            <a:off x="9646675" y="2929813"/>
            <a:ext cx="2247579" cy="3713583"/>
          </a:xfrm>
          <a:prstGeom prst="rect">
            <a:avLst/>
          </a:prstGeom>
        </p:spPr>
      </p:pic>
    </p:spTree>
    <p:extLst>
      <p:ext uri="{BB962C8B-B14F-4D97-AF65-F5344CB8AC3E}">
        <p14:creationId xmlns:p14="http://schemas.microsoft.com/office/powerpoint/2010/main" val="3153548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A Closer Look at Elasticity</a:t>
            </a:r>
            <a:br>
              <a:rPr lang="en-IE" dirty="0"/>
            </a:br>
            <a:endParaRPr lang="en-IE" dirty="0"/>
          </a:p>
        </p:txBody>
      </p:sp>
      <p:sp>
        <p:nvSpPr>
          <p:cNvPr id="3" name="Content Placeholder 2"/>
          <p:cNvSpPr>
            <a:spLocks noGrp="1"/>
          </p:cNvSpPr>
          <p:nvPr>
            <p:ph sz="quarter" idx="1"/>
          </p:nvPr>
        </p:nvSpPr>
        <p:spPr>
          <a:xfrm>
            <a:off x="109516" y="1660877"/>
            <a:ext cx="8946541" cy="4195481"/>
          </a:xfrm>
        </p:spPr>
        <p:txBody>
          <a:bodyPr>
            <a:normAutofit fontScale="92500" lnSpcReduction="10000"/>
          </a:bodyPr>
          <a:lstStyle/>
          <a:p>
            <a:pPr lvl="1"/>
            <a:endParaRPr lang="en-IE" dirty="0"/>
          </a:p>
          <a:p>
            <a:pPr lvl="2"/>
            <a:r>
              <a:rPr lang="en-IE" dirty="0"/>
              <a:t>The importance of stable repeated patterns</a:t>
            </a:r>
          </a:p>
          <a:p>
            <a:pPr lvl="3"/>
            <a:r>
              <a:rPr lang="en-IE" dirty="0"/>
              <a:t>Aggregation of resources</a:t>
            </a:r>
          </a:p>
          <a:p>
            <a:pPr lvl="3"/>
            <a:r>
              <a:rPr lang="en-IE" dirty="0"/>
              <a:t>Benefits at scale</a:t>
            </a:r>
          </a:p>
          <a:p>
            <a:pPr lvl="3"/>
            <a:r>
              <a:rPr lang="en-IE" dirty="0"/>
              <a:t>Minimising inefficiencies</a:t>
            </a:r>
          </a:p>
          <a:p>
            <a:pPr lvl="3"/>
            <a:r>
              <a:rPr lang="en-IE" dirty="0"/>
              <a:t>Energy Efficiency</a:t>
            </a:r>
          </a:p>
          <a:p>
            <a:pPr lvl="3"/>
            <a:endParaRPr lang="en-IE" dirty="0"/>
          </a:p>
          <a:p>
            <a:pPr lvl="2"/>
            <a:r>
              <a:rPr lang="en-IE" dirty="0"/>
              <a:t>The sum is greater than the parts</a:t>
            </a:r>
          </a:p>
          <a:p>
            <a:pPr lvl="2"/>
            <a:endParaRPr lang="en-IE" dirty="0"/>
          </a:p>
          <a:p>
            <a:pPr lvl="2"/>
            <a:r>
              <a:rPr lang="en-IE" dirty="0"/>
              <a:t>Elasticity entails ongoing infrastructure reconfiguration</a:t>
            </a:r>
          </a:p>
          <a:p>
            <a:pPr lvl="3"/>
            <a:r>
              <a:rPr lang="en-IE" dirty="0"/>
              <a:t>Network</a:t>
            </a:r>
          </a:p>
          <a:p>
            <a:pPr lvl="3"/>
            <a:r>
              <a:rPr lang="en-IE" dirty="0"/>
              <a:t>Storage</a:t>
            </a:r>
          </a:p>
          <a:p>
            <a:pPr lvl="3"/>
            <a:r>
              <a:rPr lang="en-IE" dirty="0"/>
              <a:t>Servers and Virtual Machines</a:t>
            </a:r>
          </a:p>
          <a:p>
            <a:pPr lvl="3"/>
            <a:endParaRPr lang="en-IE" dirty="0"/>
          </a:p>
          <a:p>
            <a:pPr lvl="2"/>
            <a:endParaRPr lang="en-IE" dirty="0"/>
          </a:p>
          <a:p>
            <a:pPr lvl="1"/>
            <a:endParaRPr lang="en-IE" dirty="0"/>
          </a:p>
          <a:p>
            <a:pPr lvl="1"/>
            <a:endParaRPr lang="en-IE" dirty="0"/>
          </a:p>
          <a:p>
            <a:pPr lvl="1"/>
            <a:endParaRPr lang="en-IE" dirty="0"/>
          </a:p>
          <a:p>
            <a:pPr marL="274320" lvl="1" indent="0">
              <a:buNone/>
            </a:pPr>
            <a:endParaRPr lang="en-IE" dirty="0"/>
          </a:p>
          <a:p>
            <a:pPr marL="274320" lvl="1" indent="0">
              <a:buNone/>
            </a:pPr>
            <a:endParaRPr lang="en-IE" dirty="0"/>
          </a:p>
          <a:p>
            <a:pPr lvl="1"/>
            <a:endParaRPr lang="en-IE" dirty="0"/>
          </a:p>
          <a:p>
            <a:pPr lvl="1"/>
            <a:endParaRPr lang="en-IE" dirty="0"/>
          </a:p>
          <a:p>
            <a:pPr lvl="1"/>
            <a:endParaRPr lang="en-IE" dirty="0"/>
          </a:p>
        </p:txBody>
      </p:sp>
      <p:sp>
        <p:nvSpPr>
          <p:cNvPr id="4" name="Date Placeholder 3"/>
          <p:cNvSpPr>
            <a:spLocks noGrp="1"/>
          </p:cNvSpPr>
          <p:nvPr>
            <p:ph type="dt" sz="half" idx="10"/>
          </p:nvPr>
        </p:nvSpPr>
        <p:spPr/>
        <p:txBody>
          <a:bodyPr/>
          <a:lstStyle/>
          <a:p>
            <a:fld id="{3A92899F-2E72-440A-BF2C-8EBBB0521E31}" type="datetime1">
              <a:rPr lang="en-IE" smtClean="0"/>
              <a:pPr/>
              <a:t>31/01/2023</a:t>
            </a:fld>
            <a:endParaRPr lang="en-IE"/>
          </a:p>
        </p:txBody>
      </p:sp>
      <p:sp>
        <p:nvSpPr>
          <p:cNvPr id="6" name="Slide Number Placeholder 5"/>
          <p:cNvSpPr>
            <a:spLocks noGrp="1"/>
          </p:cNvSpPr>
          <p:nvPr>
            <p:ph type="sldNum" sz="quarter" idx="12"/>
          </p:nvPr>
        </p:nvSpPr>
        <p:spPr/>
        <p:txBody>
          <a:bodyPr/>
          <a:lstStyle/>
          <a:p>
            <a:fld id="{A795FE1D-C3C2-4288-B202-270E58405F08}" type="slidenum">
              <a:rPr lang="en-IE" smtClean="0"/>
              <a:pPr/>
              <a:t>16</a:t>
            </a:fld>
            <a:endParaRPr lang="en-IE"/>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40216" y="2204865"/>
            <a:ext cx="2031682" cy="1553753"/>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03236" y="4109950"/>
            <a:ext cx="1268663" cy="1268663"/>
          </a:xfrm>
          <a:prstGeom prst="rect">
            <a:avLst/>
          </a:prstGeom>
        </p:spPr>
      </p:pic>
      <p:sp>
        <p:nvSpPr>
          <p:cNvPr id="23" name="TextBox 22"/>
          <p:cNvSpPr txBox="1"/>
          <p:nvPr/>
        </p:nvSpPr>
        <p:spPr>
          <a:xfrm>
            <a:off x="6175248" y="5761765"/>
            <a:ext cx="4320480" cy="707886"/>
          </a:xfrm>
          <a:prstGeom prst="rect">
            <a:avLst/>
          </a:prstGeom>
          <a:solidFill>
            <a:schemeClr val="bg2"/>
          </a:solidFill>
          <a:ln>
            <a:solidFill>
              <a:schemeClr val="bg2">
                <a:lumMod val="10000"/>
              </a:schemeClr>
            </a:solidFill>
          </a:ln>
        </p:spPr>
        <p:txBody>
          <a:bodyPr wrap="square" rtlCol="0">
            <a:spAutoFit/>
          </a:bodyPr>
          <a:lstStyle/>
          <a:p>
            <a:r>
              <a:rPr lang="en-IE" sz="2000" b="1" dirty="0"/>
              <a:t>How does this impact on security?</a:t>
            </a:r>
          </a:p>
        </p:txBody>
      </p:sp>
    </p:spTree>
    <p:extLst>
      <p:ext uri="{BB962C8B-B14F-4D97-AF65-F5344CB8AC3E}">
        <p14:creationId xmlns:p14="http://schemas.microsoft.com/office/powerpoint/2010/main" val="212501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A Closer Look at Elasticity</a:t>
            </a:r>
            <a:br>
              <a:rPr lang="en-IE" dirty="0"/>
            </a:br>
            <a:endParaRPr lang="en-IE" dirty="0"/>
          </a:p>
        </p:txBody>
      </p:sp>
      <p:sp>
        <p:nvSpPr>
          <p:cNvPr id="3" name="Content Placeholder 2"/>
          <p:cNvSpPr>
            <a:spLocks noGrp="1"/>
          </p:cNvSpPr>
          <p:nvPr>
            <p:ph sz="quarter" idx="1"/>
          </p:nvPr>
        </p:nvSpPr>
        <p:spPr>
          <a:xfrm>
            <a:off x="261513" y="1642372"/>
            <a:ext cx="8946541" cy="4195481"/>
          </a:xfrm>
        </p:spPr>
        <p:txBody>
          <a:bodyPr>
            <a:normAutofit/>
          </a:bodyPr>
          <a:lstStyle/>
          <a:p>
            <a:pPr lvl="1"/>
            <a:endParaRPr lang="en-IE" dirty="0"/>
          </a:p>
          <a:p>
            <a:pPr lvl="2"/>
            <a:r>
              <a:rPr lang="en-IE" dirty="0"/>
              <a:t>Security Implications</a:t>
            </a:r>
          </a:p>
          <a:p>
            <a:pPr lvl="3"/>
            <a:r>
              <a:rPr lang="en-IE" dirty="0"/>
              <a:t>Orchestration of security controls in dynamically changing environment </a:t>
            </a:r>
          </a:p>
          <a:p>
            <a:pPr lvl="3"/>
            <a:r>
              <a:rPr lang="en-IE" dirty="0"/>
              <a:t>IP addresses / VMs</a:t>
            </a:r>
          </a:p>
          <a:p>
            <a:pPr lvl="4"/>
            <a:r>
              <a:rPr lang="en-IE" dirty="0"/>
              <a:t>created / destroyed / recreated elsewhere in infrastructure</a:t>
            </a:r>
          </a:p>
          <a:p>
            <a:pPr lvl="3"/>
            <a:r>
              <a:rPr lang="en-IE" dirty="0"/>
              <a:t>Audit</a:t>
            </a:r>
          </a:p>
          <a:p>
            <a:pPr lvl="3"/>
            <a:r>
              <a:rPr lang="en-IE" dirty="0"/>
              <a:t>Balance between cloud computing scale benefits and security </a:t>
            </a:r>
          </a:p>
          <a:p>
            <a:pPr lvl="3"/>
            <a:endParaRPr lang="en-IE" dirty="0"/>
          </a:p>
          <a:p>
            <a:pPr lvl="2"/>
            <a:r>
              <a:rPr lang="en-IE" dirty="0"/>
              <a:t>Managing Security</a:t>
            </a:r>
          </a:p>
          <a:p>
            <a:pPr lvl="3"/>
            <a:r>
              <a:rPr lang="en-IE" dirty="0"/>
              <a:t>Sophisticated management infrastructure required</a:t>
            </a:r>
          </a:p>
          <a:p>
            <a:pPr lvl="4"/>
            <a:r>
              <a:rPr lang="en-IE" dirty="0"/>
              <a:t>Configuration Management Databases (CMDBs)</a:t>
            </a:r>
          </a:p>
          <a:p>
            <a:pPr lvl="3"/>
            <a:endParaRPr lang="en-IE" dirty="0"/>
          </a:p>
          <a:p>
            <a:pPr lvl="3"/>
            <a:endParaRPr lang="en-IE" dirty="0"/>
          </a:p>
          <a:p>
            <a:pPr lvl="2"/>
            <a:endParaRPr lang="en-IE" dirty="0"/>
          </a:p>
          <a:p>
            <a:pPr lvl="1"/>
            <a:endParaRPr lang="en-IE" dirty="0"/>
          </a:p>
          <a:p>
            <a:pPr lvl="1"/>
            <a:endParaRPr lang="en-IE" dirty="0"/>
          </a:p>
          <a:p>
            <a:pPr lvl="1"/>
            <a:endParaRPr lang="en-IE" dirty="0"/>
          </a:p>
          <a:p>
            <a:pPr marL="274320" lvl="1" indent="0">
              <a:buNone/>
            </a:pPr>
            <a:endParaRPr lang="en-IE" dirty="0"/>
          </a:p>
          <a:p>
            <a:pPr marL="274320" lvl="1" indent="0">
              <a:buNone/>
            </a:pPr>
            <a:endParaRPr lang="en-IE" dirty="0"/>
          </a:p>
          <a:p>
            <a:pPr lvl="1"/>
            <a:endParaRPr lang="en-IE" dirty="0"/>
          </a:p>
          <a:p>
            <a:pPr lvl="1"/>
            <a:endParaRPr lang="en-IE" dirty="0"/>
          </a:p>
          <a:p>
            <a:pPr lvl="1"/>
            <a:endParaRPr lang="en-IE" dirty="0"/>
          </a:p>
        </p:txBody>
      </p:sp>
      <p:sp>
        <p:nvSpPr>
          <p:cNvPr id="4" name="Date Placeholder 3"/>
          <p:cNvSpPr>
            <a:spLocks noGrp="1"/>
          </p:cNvSpPr>
          <p:nvPr>
            <p:ph type="dt" sz="half" idx="10"/>
          </p:nvPr>
        </p:nvSpPr>
        <p:spPr/>
        <p:txBody>
          <a:bodyPr/>
          <a:lstStyle/>
          <a:p>
            <a:fld id="{3A92899F-2E72-440A-BF2C-8EBBB0521E31}" type="datetime1">
              <a:rPr lang="en-IE" smtClean="0"/>
              <a:pPr/>
              <a:t>31/01/2023</a:t>
            </a:fld>
            <a:endParaRPr lang="en-IE"/>
          </a:p>
        </p:txBody>
      </p:sp>
      <p:sp>
        <p:nvSpPr>
          <p:cNvPr id="5" name="Footer Placeholder 4"/>
          <p:cNvSpPr>
            <a:spLocks noGrp="1"/>
          </p:cNvSpPr>
          <p:nvPr>
            <p:ph type="ftr" sz="quarter" idx="11"/>
          </p:nvPr>
        </p:nvSpPr>
        <p:spPr/>
        <p:txBody>
          <a:bodyPr/>
          <a:lstStyle/>
          <a:p>
            <a:pPr algn="ctr"/>
            <a:r>
              <a:rPr lang="en-IE" dirty="0"/>
              <a:t>Cloud Security</a:t>
            </a:r>
          </a:p>
        </p:txBody>
      </p:sp>
      <p:sp>
        <p:nvSpPr>
          <p:cNvPr id="6" name="Slide Number Placeholder 5"/>
          <p:cNvSpPr>
            <a:spLocks noGrp="1"/>
          </p:cNvSpPr>
          <p:nvPr>
            <p:ph type="sldNum" sz="quarter" idx="12"/>
          </p:nvPr>
        </p:nvSpPr>
        <p:spPr/>
        <p:txBody>
          <a:bodyPr/>
          <a:lstStyle/>
          <a:p>
            <a:fld id="{A795FE1D-C3C2-4288-B202-270E58405F08}" type="slidenum">
              <a:rPr lang="en-IE" smtClean="0"/>
              <a:pPr/>
              <a:t>17</a:t>
            </a:fld>
            <a:endParaRPr lang="en-IE"/>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88288" y="3974680"/>
            <a:ext cx="1656184" cy="2310954"/>
          </a:xfrm>
          <a:prstGeom prst="rect">
            <a:avLst/>
          </a:prstGeom>
        </p:spPr>
      </p:pic>
    </p:spTree>
    <p:extLst>
      <p:ext uri="{BB962C8B-B14F-4D97-AF65-F5344CB8AC3E}">
        <p14:creationId xmlns:p14="http://schemas.microsoft.com/office/powerpoint/2010/main" val="897419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A7DF2-6EC2-4089-8B00-4E3B3010C72C}"/>
              </a:ext>
            </a:extLst>
          </p:cNvPr>
          <p:cNvSpPr>
            <a:spLocks noGrp="1"/>
          </p:cNvSpPr>
          <p:nvPr>
            <p:ph type="title"/>
          </p:nvPr>
        </p:nvSpPr>
        <p:spPr/>
        <p:txBody>
          <a:bodyPr/>
          <a:lstStyle/>
          <a:p>
            <a:r>
              <a:rPr lang="en-IE" dirty="0"/>
              <a:t>Is the Cloud Secure ? </a:t>
            </a:r>
          </a:p>
        </p:txBody>
      </p:sp>
      <p:sp>
        <p:nvSpPr>
          <p:cNvPr id="3" name="Content Placeholder 2">
            <a:extLst>
              <a:ext uri="{FF2B5EF4-FFF2-40B4-BE49-F238E27FC236}">
                <a16:creationId xmlns:a16="http://schemas.microsoft.com/office/drawing/2014/main" id="{C25D5E83-4A77-4CBD-B5E7-B6E60385F5AC}"/>
              </a:ext>
            </a:extLst>
          </p:cNvPr>
          <p:cNvSpPr>
            <a:spLocks noGrp="1"/>
          </p:cNvSpPr>
          <p:nvPr>
            <p:ph idx="1"/>
          </p:nvPr>
        </p:nvSpPr>
        <p:spPr/>
        <p:txBody>
          <a:bodyPr/>
          <a:lstStyle/>
          <a:p>
            <a:endParaRPr lang="en-IE" dirty="0"/>
          </a:p>
        </p:txBody>
      </p:sp>
      <p:pic>
        <p:nvPicPr>
          <p:cNvPr id="4" name="Picture 3">
            <a:extLst>
              <a:ext uri="{FF2B5EF4-FFF2-40B4-BE49-F238E27FC236}">
                <a16:creationId xmlns:a16="http://schemas.microsoft.com/office/drawing/2014/main" id="{52231F5D-0218-4C9D-AC32-22B108A28FB9}"/>
              </a:ext>
            </a:extLst>
          </p:cNvPr>
          <p:cNvPicPr>
            <a:picLocks noChangeAspect="1"/>
          </p:cNvPicPr>
          <p:nvPr/>
        </p:nvPicPr>
        <p:blipFill>
          <a:blip r:embed="rId2"/>
          <a:stretch>
            <a:fillRect/>
          </a:stretch>
        </p:blipFill>
        <p:spPr>
          <a:xfrm>
            <a:off x="905853" y="1375410"/>
            <a:ext cx="9404722" cy="5143500"/>
          </a:xfrm>
          <a:prstGeom prst="rect">
            <a:avLst/>
          </a:prstGeom>
        </p:spPr>
      </p:pic>
    </p:spTree>
    <p:extLst>
      <p:ext uri="{BB962C8B-B14F-4D97-AF65-F5344CB8AC3E}">
        <p14:creationId xmlns:p14="http://schemas.microsoft.com/office/powerpoint/2010/main" val="314934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A7DF2-6EC2-4089-8B00-4E3B3010C72C}"/>
              </a:ext>
            </a:extLst>
          </p:cNvPr>
          <p:cNvSpPr>
            <a:spLocks noGrp="1"/>
          </p:cNvSpPr>
          <p:nvPr>
            <p:ph type="title"/>
          </p:nvPr>
        </p:nvSpPr>
        <p:spPr/>
        <p:txBody>
          <a:bodyPr/>
          <a:lstStyle/>
          <a:p>
            <a:r>
              <a:rPr lang="en-IE" dirty="0"/>
              <a:t>Is the Cloud Secure ? </a:t>
            </a:r>
          </a:p>
        </p:txBody>
      </p:sp>
      <p:pic>
        <p:nvPicPr>
          <p:cNvPr id="5" name="Content Placeholder 4">
            <a:extLst>
              <a:ext uri="{FF2B5EF4-FFF2-40B4-BE49-F238E27FC236}">
                <a16:creationId xmlns:a16="http://schemas.microsoft.com/office/drawing/2014/main" id="{0E19F9A8-2B39-4262-AF0A-696C2EFF4F4E}"/>
              </a:ext>
            </a:extLst>
          </p:cNvPr>
          <p:cNvPicPr>
            <a:picLocks noGrp="1" noChangeAspect="1"/>
          </p:cNvPicPr>
          <p:nvPr>
            <p:ph idx="1"/>
          </p:nvPr>
        </p:nvPicPr>
        <p:blipFill>
          <a:blip r:embed="rId2"/>
          <a:stretch>
            <a:fillRect/>
          </a:stretch>
        </p:blipFill>
        <p:spPr>
          <a:xfrm>
            <a:off x="1208732" y="1508973"/>
            <a:ext cx="8279480" cy="4673345"/>
          </a:xfrm>
          <a:prstGeom prst="rect">
            <a:avLst/>
          </a:prstGeom>
        </p:spPr>
      </p:pic>
    </p:spTree>
    <p:extLst>
      <p:ext uri="{BB962C8B-B14F-4D97-AF65-F5344CB8AC3E}">
        <p14:creationId xmlns:p14="http://schemas.microsoft.com/office/powerpoint/2010/main" val="3593444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0FF2F-6DCD-4459-82E9-9EE5BFCE1D2D}"/>
              </a:ext>
            </a:extLst>
          </p:cNvPr>
          <p:cNvSpPr>
            <a:spLocks noGrp="1"/>
          </p:cNvSpPr>
          <p:nvPr>
            <p:ph type="title"/>
          </p:nvPr>
        </p:nvSpPr>
        <p:spPr/>
        <p:txBody>
          <a:bodyPr/>
          <a:lstStyle/>
          <a:p>
            <a:r>
              <a:rPr lang="en-IE" dirty="0"/>
              <a:t>Re-Cap </a:t>
            </a:r>
          </a:p>
        </p:txBody>
      </p:sp>
      <p:sp>
        <p:nvSpPr>
          <p:cNvPr id="3" name="Content Placeholder 2">
            <a:extLst>
              <a:ext uri="{FF2B5EF4-FFF2-40B4-BE49-F238E27FC236}">
                <a16:creationId xmlns:a16="http://schemas.microsoft.com/office/drawing/2014/main" id="{7B646397-0C97-43BB-ADD1-AEB2ACEFA175}"/>
              </a:ext>
            </a:extLst>
          </p:cNvPr>
          <p:cNvSpPr>
            <a:spLocks noGrp="1"/>
          </p:cNvSpPr>
          <p:nvPr>
            <p:ph idx="1"/>
          </p:nvPr>
        </p:nvSpPr>
        <p:spPr/>
        <p:txBody>
          <a:bodyPr/>
          <a:lstStyle/>
          <a:p>
            <a:r>
              <a:rPr lang="en-IE" dirty="0"/>
              <a:t>What are some of the key characteristics of Cloud which makes it appealing</a:t>
            </a:r>
          </a:p>
          <a:p>
            <a:endParaRPr lang="en-IE" dirty="0"/>
          </a:p>
          <a:p>
            <a:r>
              <a:rPr lang="en-IE" dirty="0"/>
              <a:t>Who provided the widely accepted Definition of Cloud Computing</a:t>
            </a:r>
          </a:p>
          <a:p>
            <a:endParaRPr lang="en-IE" dirty="0"/>
          </a:p>
          <a:p>
            <a:r>
              <a:rPr lang="en-IE" dirty="0"/>
              <a:t>What Are the 3 prominent Cloud Deployment Models</a:t>
            </a:r>
          </a:p>
          <a:p>
            <a:endParaRPr lang="en-IE" dirty="0"/>
          </a:p>
          <a:p>
            <a:r>
              <a:rPr lang="en-IE" dirty="0"/>
              <a:t>What are the 3 established Service Types</a:t>
            </a:r>
          </a:p>
          <a:p>
            <a:endParaRPr lang="en-IE" dirty="0"/>
          </a:p>
        </p:txBody>
      </p:sp>
    </p:spTree>
    <p:extLst>
      <p:ext uri="{BB962C8B-B14F-4D97-AF65-F5344CB8AC3E}">
        <p14:creationId xmlns:p14="http://schemas.microsoft.com/office/powerpoint/2010/main" val="31262895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A7DF2-6EC2-4089-8B00-4E3B3010C72C}"/>
              </a:ext>
            </a:extLst>
          </p:cNvPr>
          <p:cNvSpPr>
            <a:spLocks noGrp="1"/>
          </p:cNvSpPr>
          <p:nvPr>
            <p:ph type="title"/>
          </p:nvPr>
        </p:nvSpPr>
        <p:spPr/>
        <p:txBody>
          <a:bodyPr/>
          <a:lstStyle/>
          <a:p>
            <a:r>
              <a:rPr lang="en-IE" dirty="0"/>
              <a:t>Is the Cloud Secure ? </a:t>
            </a:r>
          </a:p>
        </p:txBody>
      </p:sp>
      <p:pic>
        <p:nvPicPr>
          <p:cNvPr id="6" name="Content Placeholder 5">
            <a:extLst>
              <a:ext uri="{FF2B5EF4-FFF2-40B4-BE49-F238E27FC236}">
                <a16:creationId xmlns:a16="http://schemas.microsoft.com/office/drawing/2014/main" id="{3B348619-6940-4655-8AD1-4A2D0BD6092E}"/>
              </a:ext>
            </a:extLst>
          </p:cNvPr>
          <p:cNvPicPr>
            <a:picLocks noGrp="1" noChangeAspect="1"/>
          </p:cNvPicPr>
          <p:nvPr>
            <p:ph idx="1"/>
          </p:nvPr>
        </p:nvPicPr>
        <p:blipFill>
          <a:blip r:embed="rId2"/>
          <a:stretch>
            <a:fillRect/>
          </a:stretch>
        </p:blipFill>
        <p:spPr>
          <a:xfrm>
            <a:off x="1456136" y="1550669"/>
            <a:ext cx="8594698" cy="4867635"/>
          </a:xfrm>
          <a:prstGeom prst="rect">
            <a:avLst/>
          </a:prstGeom>
        </p:spPr>
      </p:pic>
    </p:spTree>
    <p:extLst>
      <p:ext uri="{BB962C8B-B14F-4D97-AF65-F5344CB8AC3E}">
        <p14:creationId xmlns:p14="http://schemas.microsoft.com/office/powerpoint/2010/main" val="3315283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A7DF2-6EC2-4089-8B00-4E3B3010C72C}"/>
              </a:ext>
            </a:extLst>
          </p:cNvPr>
          <p:cNvSpPr>
            <a:spLocks noGrp="1"/>
          </p:cNvSpPr>
          <p:nvPr>
            <p:ph type="title"/>
          </p:nvPr>
        </p:nvSpPr>
        <p:spPr/>
        <p:txBody>
          <a:bodyPr/>
          <a:lstStyle/>
          <a:p>
            <a:r>
              <a:rPr lang="en-IE" dirty="0"/>
              <a:t>Is the Cloud Secure ? </a:t>
            </a:r>
          </a:p>
        </p:txBody>
      </p:sp>
      <p:pic>
        <p:nvPicPr>
          <p:cNvPr id="5" name="Content Placeholder 4">
            <a:extLst>
              <a:ext uri="{FF2B5EF4-FFF2-40B4-BE49-F238E27FC236}">
                <a16:creationId xmlns:a16="http://schemas.microsoft.com/office/drawing/2014/main" id="{58DEF593-C681-4DAE-9DC7-7F9EA506EBB0}"/>
              </a:ext>
            </a:extLst>
          </p:cNvPr>
          <p:cNvPicPr>
            <a:picLocks noGrp="1" noChangeAspect="1"/>
          </p:cNvPicPr>
          <p:nvPr>
            <p:ph idx="1"/>
          </p:nvPr>
        </p:nvPicPr>
        <p:blipFill>
          <a:blip r:embed="rId2"/>
          <a:stretch>
            <a:fillRect/>
          </a:stretch>
        </p:blipFill>
        <p:spPr>
          <a:xfrm>
            <a:off x="1595898" y="1599247"/>
            <a:ext cx="8320261" cy="4702379"/>
          </a:xfrm>
          <a:prstGeom prst="rect">
            <a:avLst/>
          </a:prstGeom>
        </p:spPr>
      </p:pic>
    </p:spTree>
    <p:extLst>
      <p:ext uri="{BB962C8B-B14F-4D97-AF65-F5344CB8AC3E}">
        <p14:creationId xmlns:p14="http://schemas.microsoft.com/office/powerpoint/2010/main" val="3118197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D4872-E2A8-4957-ABD1-805FA6C3D315}"/>
              </a:ext>
            </a:extLst>
          </p:cNvPr>
          <p:cNvSpPr>
            <a:spLocks noGrp="1"/>
          </p:cNvSpPr>
          <p:nvPr>
            <p:ph type="title"/>
          </p:nvPr>
        </p:nvSpPr>
        <p:spPr/>
        <p:txBody>
          <a:bodyPr/>
          <a:lstStyle/>
          <a:p>
            <a:r>
              <a:rPr lang="en-IE" dirty="0"/>
              <a:t>Is the Cloud Secure ? </a:t>
            </a:r>
          </a:p>
        </p:txBody>
      </p:sp>
      <p:pic>
        <p:nvPicPr>
          <p:cNvPr id="4" name="Content Placeholder 3">
            <a:extLst>
              <a:ext uri="{FF2B5EF4-FFF2-40B4-BE49-F238E27FC236}">
                <a16:creationId xmlns:a16="http://schemas.microsoft.com/office/drawing/2014/main" id="{2990BB19-8EFD-45EF-A4F1-D93CA474D31B}"/>
              </a:ext>
            </a:extLst>
          </p:cNvPr>
          <p:cNvPicPr>
            <a:picLocks noGrp="1" noChangeAspect="1"/>
          </p:cNvPicPr>
          <p:nvPr>
            <p:ph idx="1"/>
          </p:nvPr>
        </p:nvPicPr>
        <p:blipFill>
          <a:blip r:embed="rId2"/>
          <a:stretch>
            <a:fillRect/>
          </a:stretch>
        </p:blipFill>
        <p:spPr>
          <a:xfrm>
            <a:off x="839151" y="1195961"/>
            <a:ext cx="9310689" cy="5209321"/>
          </a:xfrm>
          <a:prstGeom prst="rect">
            <a:avLst/>
          </a:prstGeom>
        </p:spPr>
      </p:pic>
    </p:spTree>
    <p:extLst>
      <p:ext uri="{BB962C8B-B14F-4D97-AF65-F5344CB8AC3E}">
        <p14:creationId xmlns:p14="http://schemas.microsoft.com/office/powerpoint/2010/main" val="589771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D4872-E2A8-4957-ABD1-805FA6C3D315}"/>
              </a:ext>
            </a:extLst>
          </p:cNvPr>
          <p:cNvSpPr>
            <a:spLocks noGrp="1"/>
          </p:cNvSpPr>
          <p:nvPr>
            <p:ph type="title"/>
          </p:nvPr>
        </p:nvSpPr>
        <p:spPr/>
        <p:txBody>
          <a:bodyPr/>
          <a:lstStyle/>
          <a:p>
            <a:r>
              <a:rPr lang="en-IE" dirty="0"/>
              <a:t>Is the Cloud Secure ? </a:t>
            </a:r>
          </a:p>
        </p:txBody>
      </p:sp>
      <p:pic>
        <p:nvPicPr>
          <p:cNvPr id="4" name="Content Placeholder 3">
            <a:extLst>
              <a:ext uri="{FF2B5EF4-FFF2-40B4-BE49-F238E27FC236}">
                <a16:creationId xmlns:a16="http://schemas.microsoft.com/office/drawing/2014/main" id="{447DD2EC-7AF0-476D-9AE5-1349B001806D}"/>
              </a:ext>
            </a:extLst>
          </p:cNvPr>
          <p:cNvPicPr>
            <a:picLocks noGrp="1" noChangeAspect="1"/>
          </p:cNvPicPr>
          <p:nvPr>
            <p:ph idx="1"/>
          </p:nvPr>
        </p:nvPicPr>
        <p:blipFill>
          <a:blip r:embed="rId2"/>
          <a:stretch>
            <a:fillRect/>
          </a:stretch>
        </p:blipFill>
        <p:spPr>
          <a:xfrm>
            <a:off x="1059815" y="1270317"/>
            <a:ext cx="9079865" cy="5045429"/>
          </a:xfrm>
          <a:prstGeom prst="rect">
            <a:avLst/>
          </a:prstGeom>
        </p:spPr>
      </p:pic>
    </p:spTree>
    <p:extLst>
      <p:ext uri="{BB962C8B-B14F-4D97-AF65-F5344CB8AC3E}">
        <p14:creationId xmlns:p14="http://schemas.microsoft.com/office/powerpoint/2010/main" val="593247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D4872-E2A8-4957-ABD1-805FA6C3D315}"/>
              </a:ext>
            </a:extLst>
          </p:cNvPr>
          <p:cNvSpPr>
            <a:spLocks noGrp="1"/>
          </p:cNvSpPr>
          <p:nvPr>
            <p:ph type="title"/>
          </p:nvPr>
        </p:nvSpPr>
        <p:spPr/>
        <p:txBody>
          <a:bodyPr/>
          <a:lstStyle/>
          <a:p>
            <a:r>
              <a:rPr lang="en-IE" dirty="0"/>
              <a:t>Is the Cloud Secure ? </a:t>
            </a:r>
          </a:p>
        </p:txBody>
      </p:sp>
      <p:pic>
        <p:nvPicPr>
          <p:cNvPr id="4" name="Content Placeholder 3">
            <a:extLst>
              <a:ext uri="{FF2B5EF4-FFF2-40B4-BE49-F238E27FC236}">
                <a16:creationId xmlns:a16="http://schemas.microsoft.com/office/drawing/2014/main" id="{09A207DF-E7A1-4776-BF80-14FC48E939B8}"/>
              </a:ext>
            </a:extLst>
          </p:cNvPr>
          <p:cNvPicPr>
            <a:picLocks noGrp="1" noChangeAspect="1"/>
          </p:cNvPicPr>
          <p:nvPr>
            <p:ph idx="1"/>
          </p:nvPr>
        </p:nvPicPr>
        <p:blipFill>
          <a:blip r:embed="rId2"/>
          <a:stretch>
            <a:fillRect/>
          </a:stretch>
        </p:blipFill>
        <p:spPr>
          <a:xfrm>
            <a:off x="1239520" y="1453704"/>
            <a:ext cx="8530642" cy="4764216"/>
          </a:xfrm>
          <a:prstGeom prst="rect">
            <a:avLst/>
          </a:prstGeom>
        </p:spPr>
      </p:pic>
    </p:spTree>
    <p:extLst>
      <p:ext uri="{BB962C8B-B14F-4D97-AF65-F5344CB8AC3E}">
        <p14:creationId xmlns:p14="http://schemas.microsoft.com/office/powerpoint/2010/main" val="25070651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D4872-E2A8-4957-ABD1-805FA6C3D315}"/>
              </a:ext>
            </a:extLst>
          </p:cNvPr>
          <p:cNvSpPr>
            <a:spLocks noGrp="1"/>
          </p:cNvSpPr>
          <p:nvPr>
            <p:ph type="title"/>
          </p:nvPr>
        </p:nvSpPr>
        <p:spPr/>
        <p:txBody>
          <a:bodyPr/>
          <a:lstStyle/>
          <a:p>
            <a:r>
              <a:rPr lang="en-IE" dirty="0"/>
              <a:t>Is the Cloud Secure ? </a:t>
            </a:r>
          </a:p>
        </p:txBody>
      </p:sp>
      <p:pic>
        <p:nvPicPr>
          <p:cNvPr id="4" name="Content Placeholder 3">
            <a:extLst>
              <a:ext uri="{FF2B5EF4-FFF2-40B4-BE49-F238E27FC236}">
                <a16:creationId xmlns:a16="http://schemas.microsoft.com/office/drawing/2014/main" id="{1A4C2BEE-34E6-4752-9F8E-D4C7D69A465E}"/>
              </a:ext>
            </a:extLst>
          </p:cNvPr>
          <p:cNvPicPr>
            <a:picLocks noGrp="1" noChangeAspect="1"/>
          </p:cNvPicPr>
          <p:nvPr>
            <p:ph idx="1"/>
          </p:nvPr>
        </p:nvPicPr>
        <p:blipFill>
          <a:blip r:embed="rId2"/>
          <a:stretch>
            <a:fillRect/>
          </a:stretch>
        </p:blipFill>
        <p:spPr>
          <a:xfrm>
            <a:off x="1018733" y="1396633"/>
            <a:ext cx="8659478" cy="4872087"/>
          </a:xfrm>
          <a:prstGeom prst="rect">
            <a:avLst/>
          </a:prstGeom>
        </p:spPr>
      </p:pic>
    </p:spTree>
    <p:extLst>
      <p:ext uri="{BB962C8B-B14F-4D97-AF65-F5344CB8AC3E}">
        <p14:creationId xmlns:p14="http://schemas.microsoft.com/office/powerpoint/2010/main" val="1544914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D4872-E2A8-4957-ABD1-805FA6C3D315}"/>
              </a:ext>
            </a:extLst>
          </p:cNvPr>
          <p:cNvSpPr>
            <a:spLocks noGrp="1"/>
          </p:cNvSpPr>
          <p:nvPr>
            <p:ph type="title"/>
          </p:nvPr>
        </p:nvSpPr>
        <p:spPr/>
        <p:txBody>
          <a:bodyPr/>
          <a:lstStyle/>
          <a:p>
            <a:r>
              <a:rPr lang="en-IE" dirty="0"/>
              <a:t>Is the Cloud Secure ? </a:t>
            </a:r>
          </a:p>
        </p:txBody>
      </p:sp>
      <p:sp>
        <p:nvSpPr>
          <p:cNvPr id="5" name="Content Placeholder 4">
            <a:extLst>
              <a:ext uri="{FF2B5EF4-FFF2-40B4-BE49-F238E27FC236}">
                <a16:creationId xmlns:a16="http://schemas.microsoft.com/office/drawing/2014/main" id="{617CECD1-8072-4E36-9854-754FC4878837}"/>
              </a:ext>
            </a:extLst>
          </p:cNvPr>
          <p:cNvSpPr>
            <a:spLocks noGrp="1"/>
          </p:cNvSpPr>
          <p:nvPr>
            <p:ph idx="1"/>
          </p:nvPr>
        </p:nvSpPr>
        <p:spPr/>
        <p:txBody>
          <a:bodyPr/>
          <a:lstStyle/>
          <a:p>
            <a:endParaRPr lang="en-IE"/>
          </a:p>
        </p:txBody>
      </p:sp>
      <p:pic>
        <p:nvPicPr>
          <p:cNvPr id="6" name="Picture 5">
            <a:extLst>
              <a:ext uri="{FF2B5EF4-FFF2-40B4-BE49-F238E27FC236}">
                <a16:creationId xmlns:a16="http://schemas.microsoft.com/office/drawing/2014/main" id="{5A879F51-8821-4226-9D0E-9B09A04B0C6F}"/>
              </a:ext>
            </a:extLst>
          </p:cNvPr>
          <p:cNvPicPr>
            <a:picLocks noChangeAspect="1"/>
          </p:cNvPicPr>
          <p:nvPr/>
        </p:nvPicPr>
        <p:blipFill>
          <a:blip r:embed="rId2"/>
          <a:stretch>
            <a:fillRect/>
          </a:stretch>
        </p:blipFill>
        <p:spPr>
          <a:xfrm>
            <a:off x="943953" y="1290357"/>
            <a:ext cx="9105900" cy="5114925"/>
          </a:xfrm>
          <a:prstGeom prst="rect">
            <a:avLst/>
          </a:prstGeom>
        </p:spPr>
      </p:pic>
    </p:spTree>
    <p:extLst>
      <p:ext uri="{BB962C8B-B14F-4D97-AF65-F5344CB8AC3E}">
        <p14:creationId xmlns:p14="http://schemas.microsoft.com/office/powerpoint/2010/main" val="2675204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D4872-E2A8-4957-ABD1-805FA6C3D315}"/>
              </a:ext>
            </a:extLst>
          </p:cNvPr>
          <p:cNvSpPr>
            <a:spLocks noGrp="1"/>
          </p:cNvSpPr>
          <p:nvPr>
            <p:ph type="title"/>
          </p:nvPr>
        </p:nvSpPr>
        <p:spPr/>
        <p:txBody>
          <a:bodyPr/>
          <a:lstStyle/>
          <a:p>
            <a:r>
              <a:rPr lang="en-IE" dirty="0"/>
              <a:t>Is the Cloud Secure ? </a:t>
            </a:r>
          </a:p>
        </p:txBody>
      </p:sp>
      <p:pic>
        <p:nvPicPr>
          <p:cNvPr id="6" name="Content Placeholder 5">
            <a:extLst>
              <a:ext uri="{FF2B5EF4-FFF2-40B4-BE49-F238E27FC236}">
                <a16:creationId xmlns:a16="http://schemas.microsoft.com/office/drawing/2014/main" id="{249CBD46-B2EF-4A94-A1D9-CF59FB1AAD2A}"/>
              </a:ext>
            </a:extLst>
          </p:cNvPr>
          <p:cNvPicPr>
            <a:picLocks noGrp="1" noChangeAspect="1"/>
          </p:cNvPicPr>
          <p:nvPr>
            <p:ph idx="1"/>
          </p:nvPr>
        </p:nvPicPr>
        <p:blipFill>
          <a:blip r:embed="rId2"/>
          <a:stretch>
            <a:fillRect/>
          </a:stretch>
        </p:blipFill>
        <p:spPr>
          <a:xfrm>
            <a:off x="920431" y="1369522"/>
            <a:ext cx="9016049" cy="4878878"/>
          </a:xfrm>
          <a:prstGeom prst="rect">
            <a:avLst/>
          </a:prstGeom>
        </p:spPr>
      </p:pic>
    </p:spTree>
    <p:extLst>
      <p:ext uri="{BB962C8B-B14F-4D97-AF65-F5344CB8AC3E}">
        <p14:creationId xmlns:p14="http://schemas.microsoft.com/office/powerpoint/2010/main" val="517551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D4872-E2A8-4957-ABD1-805FA6C3D315}"/>
              </a:ext>
            </a:extLst>
          </p:cNvPr>
          <p:cNvSpPr>
            <a:spLocks noGrp="1"/>
          </p:cNvSpPr>
          <p:nvPr>
            <p:ph type="title"/>
          </p:nvPr>
        </p:nvSpPr>
        <p:spPr/>
        <p:txBody>
          <a:bodyPr/>
          <a:lstStyle/>
          <a:p>
            <a:r>
              <a:rPr lang="en-IE" dirty="0"/>
              <a:t>Is the Cloud Secure ? </a:t>
            </a:r>
          </a:p>
        </p:txBody>
      </p:sp>
      <p:pic>
        <p:nvPicPr>
          <p:cNvPr id="5" name="Content Placeholder 4">
            <a:extLst>
              <a:ext uri="{FF2B5EF4-FFF2-40B4-BE49-F238E27FC236}">
                <a16:creationId xmlns:a16="http://schemas.microsoft.com/office/drawing/2014/main" id="{2514E9B2-56D7-47AD-ADF5-1EE4AA3718BE}"/>
              </a:ext>
            </a:extLst>
          </p:cNvPr>
          <p:cNvPicPr>
            <a:picLocks noGrp="1" noChangeAspect="1"/>
          </p:cNvPicPr>
          <p:nvPr>
            <p:ph idx="1"/>
          </p:nvPr>
        </p:nvPicPr>
        <p:blipFill>
          <a:blip r:embed="rId2"/>
          <a:stretch>
            <a:fillRect/>
          </a:stretch>
        </p:blipFill>
        <p:spPr>
          <a:xfrm>
            <a:off x="538480" y="1328206"/>
            <a:ext cx="8808720" cy="4808434"/>
          </a:xfrm>
          <a:prstGeom prst="rect">
            <a:avLst/>
          </a:prstGeom>
        </p:spPr>
      </p:pic>
    </p:spTree>
    <p:extLst>
      <p:ext uri="{BB962C8B-B14F-4D97-AF65-F5344CB8AC3E}">
        <p14:creationId xmlns:p14="http://schemas.microsoft.com/office/powerpoint/2010/main" val="2556456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Key Security Concepts</a:t>
            </a:r>
            <a:br>
              <a:rPr lang="en-IE" dirty="0"/>
            </a:br>
            <a:endParaRPr lang="en-IE" dirty="0"/>
          </a:p>
        </p:txBody>
      </p:sp>
      <p:sp>
        <p:nvSpPr>
          <p:cNvPr id="3" name="Content Placeholder 2"/>
          <p:cNvSpPr>
            <a:spLocks noGrp="1"/>
          </p:cNvSpPr>
          <p:nvPr>
            <p:ph sz="quarter" idx="1"/>
          </p:nvPr>
        </p:nvSpPr>
        <p:spPr>
          <a:xfrm>
            <a:off x="198406" y="1862579"/>
            <a:ext cx="8946541" cy="4454246"/>
          </a:xfrm>
        </p:spPr>
        <p:txBody>
          <a:bodyPr>
            <a:normAutofit fontScale="92500" lnSpcReduction="10000"/>
          </a:bodyPr>
          <a:lstStyle/>
          <a:p>
            <a:pPr lvl="1"/>
            <a:endParaRPr lang="en-IE" sz="2000" dirty="0"/>
          </a:p>
          <a:p>
            <a:pPr lvl="2"/>
            <a:r>
              <a:rPr lang="en-IE" sz="1800" dirty="0"/>
              <a:t>Information Security</a:t>
            </a:r>
          </a:p>
          <a:p>
            <a:pPr lvl="3"/>
            <a:r>
              <a:rPr lang="en-IE" sz="1600" dirty="0"/>
              <a:t>Security of IT systems as well as the non-IT processes supporting usage of IT systems.</a:t>
            </a:r>
          </a:p>
          <a:p>
            <a:pPr lvl="4"/>
            <a:r>
              <a:rPr lang="en-IE" sz="1600" dirty="0"/>
              <a:t>Computer Security</a:t>
            </a:r>
          </a:p>
          <a:p>
            <a:pPr lvl="4"/>
            <a:r>
              <a:rPr lang="en-IE" sz="1600" dirty="0"/>
              <a:t>Network Security</a:t>
            </a:r>
          </a:p>
          <a:p>
            <a:pPr lvl="4"/>
            <a:r>
              <a:rPr lang="en-IE" sz="1600" dirty="0"/>
              <a:t>Data Security</a:t>
            </a:r>
          </a:p>
          <a:p>
            <a:pPr lvl="4"/>
            <a:r>
              <a:rPr lang="en-IE" sz="1600" dirty="0"/>
              <a:t>Information Assurance</a:t>
            </a:r>
          </a:p>
          <a:p>
            <a:pPr lvl="2"/>
            <a:endParaRPr lang="en-IE" sz="1800" dirty="0"/>
          </a:p>
          <a:p>
            <a:pPr lvl="2"/>
            <a:r>
              <a:rPr lang="en-IE" sz="1800" dirty="0"/>
              <a:t>CIA – Confidentiality / Integrity / Availability</a:t>
            </a:r>
          </a:p>
          <a:p>
            <a:pPr lvl="2"/>
            <a:endParaRPr lang="en-IE" sz="1800" dirty="0"/>
          </a:p>
          <a:p>
            <a:pPr lvl="2"/>
            <a:r>
              <a:rPr lang="en-IE" sz="1800" dirty="0"/>
              <a:t>Least Privilege Principle</a:t>
            </a:r>
          </a:p>
          <a:p>
            <a:pPr lvl="3"/>
            <a:r>
              <a:rPr lang="en-IE" sz="1600" dirty="0"/>
              <a:t>Users and processes should operate with a minimal set of privileges.</a:t>
            </a:r>
          </a:p>
          <a:p>
            <a:pPr marL="868680" lvl="3" indent="0">
              <a:buNone/>
            </a:pPr>
            <a:endParaRPr lang="en-IE" sz="1600" dirty="0"/>
          </a:p>
          <a:p>
            <a:pPr marL="868680" lvl="3" indent="0">
              <a:buNone/>
            </a:pPr>
            <a:endParaRPr lang="en-IE" sz="1600" dirty="0"/>
          </a:p>
          <a:p>
            <a:pPr lvl="3"/>
            <a:endParaRPr lang="en-IE" sz="1600" dirty="0"/>
          </a:p>
          <a:p>
            <a:pPr lvl="2"/>
            <a:endParaRPr lang="en-IE" sz="1800" dirty="0"/>
          </a:p>
          <a:p>
            <a:pPr lvl="3"/>
            <a:endParaRPr lang="en-IE" sz="1600" dirty="0"/>
          </a:p>
          <a:p>
            <a:pPr lvl="3"/>
            <a:endParaRPr lang="en-IE" sz="1600" dirty="0"/>
          </a:p>
          <a:p>
            <a:pPr lvl="3"/>
            <a:endParaRPr lang="en-IE" sz="1600" dirty="0"/>
          </a:p>
          <a:p>
            <a:pPr lvl="2"/>
            <a:endParaRPr lang="en-IE" sz="1800" dirty="0"/>
          </a:p>
          <a:p>
            <a:pPr lvl="1"/>
            <a:endParaRPr lang="en-IE" sz="2000" dirty="0"/>
          </a:p>
          <a:p>
            <a:pPr lvl="1"/>
            <a:endParaRPr lang="en-IE" sz="2000" dirty="0"/>
          </a:p>
          <a:p>
            <a:pPr lvl="1"/>
            <a:endParaRPr lang="en-IE" sz="2000" dirty="0"/>
          </a:p>
          <a:p>
            <a:pPr marL="274320" lvl="1" indent="0">
              <a:buNone/>
            </a:pPr>
            <a:endParaRPr lang="en-IE" sz="2000" dirty="0"/>
          </a:p>
          <a:p>
            <a:pPr marL="274320" lvl="1" indent="0">
              <a:buNone/>
            </a:pPr>
            <a:endParaRPr lang="en-IE" sz="2000" dirty="0"/>
          </a:p>
          <a:p>
            <a:pPr lvl="1"/>
            <a:endParaRPr lang="en-IE" sz="2000" dirty="0"/>
          </a:p>
          <a:p>
            <a:pPr lvl="1"/>
            <a:endParaRPr lang="en-IE" sz="2000" dirty="0"/>
          </a:p>
          <a:p>
            <a:pPr lvl="1"/>
            <a:endParaRPr lang="en-IE" sz="2000" dirty="0"/>
          </a:p>
        </p:txBody>
      </p:sp>
      <p:sp>
        <p:nvSpPr>
          <p:cNvPr id="4" name="Date Placeholder 3"/>
          <p:cNvSpPr>
            <a:spLocks noGrp="1"/>
          </p:cNvSpPr>
          <p:nvPr>
            <p:ph type="dt" sz="half" idx="10"/>
          </p:nvPr>
        </p:nvSpPr>
        <p:spPr/>
        <p:txBody>
          <a:bodyPr/>
          <a:lstStyle/>
          <a:p>
            <a:fld id="{3A92899F-2E72-440A-BF2C-8EBBB0521E31}" type="datetime1">
              <a:rPr lang="en-IE" smtClean="0"/>
              <a:pPr/>
              <a:t>31/01/2023</a:t>
            </a:fld>
            <a:endParaRPr lang="en-IE"/>
          </a:p>
        </p:txBody>
      </p:sp>
      <p:sp>
        <p:nvSpPr>
          <p:cNvPr id="5" name="Footer Placeholder 4"/>
          <p:cNvSpPr>
            <a:spLocks noGrp="1"/>
          </p:cNvSpPr>
          <p:nvPr>
            <p:ph type="ftr" sz="quarter" idx="11"/>
          </p:nvPr>
        </p:nvSpPr>
        <p:spPr/>
        <p:txBody>
          <a:bodyPr/>
          <a:lstStyle/>
          <a:p>
            <a:pPr algn="ctr"/>
            <a:r>
              <a:rPr lang="en-IE" dirty="0"/>
              <a:t>Cloud Security</a:t>
            </a:r>
          </a:p>
        </p:txBody>
      </p:sp>
      <p:sp>
        <p:nvSpPr>
          <p:cNvPr id="6" name="Slide Number Placeholder 5"/>
          <p:cNvSpPr>
            <a:spLocks noGrp="1"/>
          </p:cNvSpPr>
          <p:nvPr>
            <p:ph type="sldNum" sz="quarter" idx="12"/>
          </p:nvPr>
        </p:nvSpPr>
        <p:spPr/>
        <p:txBody>
          <a:bodyPr/>
          <a:lstStyle/>
          <a:p>
            <a:fld id="{A795FE1D-C3C2-4288-B202-270E58405F08}" type="slidenum">
              <a:rPr lang="en-IE" smtClean="0"/>
              <a:pPr/>
              <a:t>29</a:t>
            </a:fld>
            <a:endParaRPr lang="en-IE"/>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4947" y="4589494"/>
            <a:ext cx="2170584" cy="1436203"/>
          </a:xfrm>
          <a:prstGeom prst="rect">
            <a:avLst/>
          </a:prstGeom>
        </p:spPr>
      </p:pic>
    </p:spTree>
    <p:extLst>
      <p:ext uri="{BB962C8B-B14F-4D97-AF65-F5344CB8AC3E}">
        <p14:creationId xmlns:p14="http://schemas.microsoft.com/office/powerpoint/2010/main" val="1050757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D2A9D-29B6-495F-B699-1EA5D8EA231D}"/>
              </a:ext>
            </a:extLst>
          </p:cNvPr>
          <p:cNvSpPr>
            <a:spLocks noGrp="1"/>
          </p:cNvSpPr>
          <p:nvPr>
            <p:ph type="title"/>
          </p:nvPr>
        </p:nvSpPr>
        <p:spPr/>
        <p:txBody>
          <a:bodyPr/>
          <a:lstStyle/>
          <a:p>
            <a:r>
              <a:rPr lang="en-IE" dirty="0"/>
              <a:t>Overview</a:t>
            </a:r>
          </a:p>
        </p:txBody>
      </p:sp>
      <p:sp>
        <p:nvSpPr>
          <p:cNvPr id="3" name="Content Placeholder 2">
            <a:extLst>
              <a:ext uri="{FF2B5EF4-FFF2-40B4-BE49-F238E27FC236}">
                <a16:creationId xmlns:a16="http://schemas.microsoft.com/office/drawing/2014/main" id="{412562C0-B370-4925-8F0E-F91AAE3A350C}"/>
              </a:ext>
            </a:extLst>
          </p:cNvPr>
          <p:cNvSpPr>
            <a:spLocks noGrp="1"/>
          </p:cNvSpPr>
          <p:nvPr>
            <p:ph idx="1"/>
          </p:nvPr>
        </p:nvSpPr>
        <p:spPr/>
        <p:txBody>
          <a:bodyPr>
            <a:normAutofit lnSpcReduction="10000"/>
          </a:bodyPr>
          <a:lstStyle/>
          <a:p>
            <a:r>
              <a:rPr lang="en-IE" dirty="0"/>
              <a:t>What is a Distributed System</a:t>
            </a:r>
          </a:p>
          <a:p>
            <a:r>
              <a:rPr lang="en-IE" dirty="0"/>
              <a:t>What is Versioning Control - GitHub</a:t>
            </a:r>
          </a:p>
          <a:p>
            <a:endParaRPr lang="en-IE" dirty="0"/>
          </a:p>
          <a:p>
            <a:r>
              <a:rPr lang="en-IE" dirty="0"/>
              <a:t>What is The Systems Development Lifecycle ? </a:t>
            </a:r>
          </a:p>
          <a:p>
            <a:endParaRPr lang="en-IE" dirty="0"/>
          </a:p>
          <a:p>
            <a:r>
              <a:rPr lang="en-IE" dirty="0"/>
              <a:t>What About Security in the Cloud? </a:t>
            </a:r>
          </a:p>
          <a:p>
            <a:pPr marL="0" indent="0">
              <a:buNone/>
            </a:pPr>
            <a:endParaRPr lang="en-IE" dirty="0"/>
          </a:p>
          <a:p>
            <a:r>
              <a:rPr lang="en-IE" dirty="0"/>
              <a:t>EC2 instances and Services (Monitoring etc) </a:t>
            </a:r>
          </a:p>
          <a:p>
            <a:endParaRPr lang="en-IE" dirty="0"/>
          </a:p>
          <a:p>
            <a:r>
              <a:rPr lang="en-IE" dirty="0"/>
              <a:t>Cloud SDK – Software Development Kit – Cloud9 and Other.</a:t>
            </a:r>
          </a:p>
        </p:txBody>
      </p:sp>
    </p:spTree>
    <p:extLst>
      <p:ext uri="{BB962C8B-B14F-4D97-AF65-F5344CB8AC3E}">
        <p14:creationId xmlns:p14="http://schemas.microsoft.com/office/powerpoint/2010/main" val="1089642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924800" y="1772816"/>
            <a:ext cx="2623803" cy="1372392"/>
          </a:xfrm>
          <a:prstGeom prst="rect">
            <a:avLst/>
          </a:prstGeom>
        </p:spPr>
      </p:pic>
      <p:sp>
        <p:nvSpPr>
          <p:cNvPr id="2" name="Title 1"/>
          <p:cNvSpPr>
            <a:spLocks noGrp="1"/>
          </p:cNvSpPr>
          <p:nvPr>
            <p:ph type="title"/>
          </p:nvPr>
        </p:nvSpPr>
        <p:spPr/>
        <p:txBody>
          <a:bodyPr>
            <a:normAutofit/>
          </a:bodyPr>
          <a:lstStyle/>
          <a:p>
            <a:r>
              <a:rPr lang="en-IE" dirty="0"/>
              <a:t>Key Security Concepts</a:t>
            </a:r>
            <a:br>
              <a:rPr lang="en-IE" dirty="0"/>
            </a:br>
            <a:endParaRPr lang="en-IE" dirty="0"/>
          </a:p>
        </p:txBody>
      </p:sp>
      <p:sp>
        <p:nvSpPr>
          <p:cNvPr id="3" name="Content Placeholder 2"/>
          <p:cNvSpPr>
            <a:spLocks noGrp="1"/>
          </p:cNvSpPr>
          <p:nvPr>
            <p:ph sz="quarter" idx="1"/>
          </p:nvPr>
        </p:nvSpPr>
        <p:spPr>
          <a:xfrm>
            <a:off x="463054" y="1796349"/>
            <a:ext cx="8946541" cy="4707088"/>
          </a:xfrm>
        </p:spPr>
        <p:txBody>
          <a:bodyPr>
            <a:normAutofit/>
          </a:bodyPr>
          <a:lstStyle/>
          <a:p>
            <a:pPr lvl="2"/>
            <a:r>
              <a:rPr lang="en-IE" dirty="0"/>
              <a:t>Authentication</a:t>
            </a:r>
          </a:p>
          <a:p>
            <a:pPr lvl="3"/>
            <a:r>
              <a:rPr lang="en-IE" dirty="0"/>
              <a:t>Establish identity</a:t>
            </a:r>
          </a:p>
          <a:p>
            <a:pPr lvl="3"/>
            <a:r>
              <a:rPr lang="en-IE" dirty="0"/>
              <a:t>Typically, by presenting required credentials</a:t>
            </a:r>
          </a:p>
          <a:p>
            <a:pPr lvl="3"/>
            <a:endParaRPr lang="en-IE" dirty="0"/>
          </a:p>
          <a:p>
            <a:pPr lvl="2"/>
            <a:r>
              <a:rPr lang="en-IE" dirty="0"/>
              <a:t>Authorisation</a:t>
            </a:r>
          </a:p>
          <a:p>
            <a:pPr lvl="3"/>
            <a:r>
              <a:rPr lang="en-IE" dirty="0"/>
              <a:t>Privileges granted to users or processes</a:t>
            </a:r>
          </a:p>
          <a:p>
            <a:pPr lvl="3"/>
            <a:r>
              <a:rPr lang="en-IE" dirty="0"/>
              <a:t>Access Control Lists (ACLs)</a:t>
            </a:r>
          </a:p>
          <a:p>
            <a:pPr lvl="3"/>
            <a:endParaRPr lang="en-IE" dirty="0"/>
          </a:p>
          <a:p>
            <a:pPr lvl="2"/>
            <a:r>
              <a:rPr lang="en-IE" dirty="0"/>
              <a:t>Cryptography	</a:t>
            </a:r>
          </a:p>
          <a:p>
            <a:pPr lvl="3"/>
            <a:r>
              <a:rPr lang="en-IE" dirty="0"/>
              <a:t>Encryption</a:t>
            </a:r>
          </a:p>
          <a:p>
            <a:pPr lvl="3"/>
            <a:r>
              <a:rPr lang="en-IE" dirty="0"/>
              <a:t>Decryption</a:t>
            </a:r>
          </a:p>
          <a:p>
            <a:pPr lvl="3"/>
            <a:r>
              <a:rPr lang="en-IE" dirty="0" err="1"/>
              <a:t>Cryptoanalysis</a:t>
            </a:r>
            <a:endParaRPr lang="en-IE" dirty="0"/>
          </a:p>
          <a:p>
            <a:pPr lvl="3"/>
            <a:endParaRPr lang="en-IE" dirty="0"/>
          </a:p>
          <a:p>
            <a:pPr marL="868680" lvl="3" indent="0">
              <a:buNone/>
            </a:pPr>
            <a:endParaRPr lang="en-IE" dirty="0"/>
          </a:p>
          <a:p>
            <a:pPr lvl="3"/>
            <a:endParaRPr lang="en-IE" dirty="0"/>
          </a:p>
          <a:p>
            <a:pPr lvl="2"/>
            <a:endParaRPr lang="en-IE" dirty="0"/>
          </a:p>
          <a:p>
            <a:pPr lvl="3"/>
            <a:endParaRPr lang="en-IE" dirty="0"/>
          </a:p>
          <a:p>
            <a:pPr lvl="3"/>
            <a:endParaRPr lang="en-IE" dirty="0"/>
          </a:p>
          <a:p>
            <a:pPr lvl="3"/>
            <a:endParaRPr lang="en-IE" dirty="0"/>
          </a:p>
          <a:p>
            <a:pPr lvl="2"/>
            <a:endParaRPr lang="en-IE" dirty="0"/>
          </a:p>
          <a:p>
            <a:pPr lvl="1"/>
            <a:endParaRPr lang="en-IE" dirty="0"/>
          </a:p>
          <a:p>
            <a:pPr lvl="1"/>
            <a:endParaRPr lang="en-IE" dirty="0"/>
          </a:p>
          <a:p>
            <a:pPr lvl="1"/>
            <a:endParaRPr lang="en-IE" dirty="0"/>
          </a:p>
          <a:p>
            <a:pPr marL="274320" lvl="1" indent="0">
              <a:buNone/>
            </a:pPr>
            <a:endParaRPr lang="en-IE" dirty="0"/>
          </a:p>
          <a:p>
            <a:pPr marL="274320" lvl="1" indent="0">
              <a:buNone/>
            </a:pPr>
            <a:endParaRPr lang="en-IE" dirty="0"/>
          </a:p>
          <a:p>
            <a:pPr lvl="1"/>
            <a:endParaRPr lang="en-IE" dirty="0"/>
          </a:p>
          <a:p>
            <a:pPr lvl="1"/>
            <a:endParaRPr lang="en-IE" dirty="0"/>
          </a:p>
          <a:p>
            <a:pPr lvl="1"/>
            <a:endParaRPr lang="en-IE" dirty="0"/>
          </a:p>
        </p:txBody>
      </p:sp>
      <p:sp>
        <p:nvSpPr>
          <p:cNvPr id="4" name="Date Placeholder 3"/>
          <p:cNvSpPr>
            <a:spLocks noGrp="1"/>
          </p:cNvSpPr>
          <p:nvPr>
            <p:ph type="dt" sz="half" idx="10"/>
          </p:nvPr>
        </p:nvSpPr>
        <p:spPr/>
        <p:txBody>
          <a:bodyPr/>
          <a:lstStyle/>
          <a:p>
            <a:fld id="{3A92899F-2E72-440A-BF2C-8EBBB0521E31}" type="datetime1">
              <a:rPr lang="en-IE" smtClean="0"/>
              <a:pPr/>
              <a:t>31/01/2023</a:t>
            </a:fld>
            <a:endParaRPr lang="en-IE"/>
          </a:p>
        </p:txBody>
      </p:sp>
      <p:sp>
        <p:nvSpPr>
          <p:cNvPr id="6" name="Slide Number Placeholder 5"/>
          <p:cNvSpPr>
            <a:spLocks noGrp="1"/>
          </p:cNvSpPr>
          <p:nvPr>
            <p:ph type="sldNum" sz="quarter" idx="12"/>
          </p:nvPr>
        </p:nvSpPr>
        <p:spPr/>
        <p:txBody>
          <a:bodyPr/>
          <a:lstStyle/>
          <a:p>
            <a:fld id="{A795FE1D-C3C2-4288-B202-270E58405F08}" type="slidenum">
              <a:rPr lang="en-IE" smtClean="0"/>
              <a:pPr/>
              <a:t>30</a:t>
            </a:fld>
            <a:endParaRPr lang="en-IE"/>
          </a:p>
        </p:txBody>
      </p:sp>
      <p:sp>
        <p:nvSpPr>
          <p:cNvPr id="9" name="TextBox 8"/>
          <p:cNvSpPr txBox="1"/>
          <p:nvPr/>
        </p:nvSpPr>
        <p:spPr>
          <a:xfrm>
            <a:off x="9058258" y="1888832"/>
            <a:ext cx="1307288" cy="461665"/>
          </a:xfrm>
          <a:prstGeom prst="rect">
            <a:avLst/>
          </a:prstGeom>
          <a:noFill/>
        </p:spPr>
        <p:txBody>
          <a:bodyPr wrap="square" rtlCol="0">
            <a:spAutoFit/>
          </a:bodyPr>
          <a:lstStyle/>
          <a:p>
            <a:pPr algn="ctr"/>
            <a:r>
              <a:rPr lang="en-IE" sz="1200" b="1" dirty="0">
                <a:latin typeface="Comic Sans MS" panose="030F0702030302020204" pitchFamily="66" charset="0"/>
              </a:rPr>
              <a:t>I am who I say I am…</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924800" y="3316409"/>
            <a:ext cx="2623803" cy="1372392"/>
          </a:xfrm>
          <a:prstGeom prst="rect">
            <a:avLst/>
          </a:prstGeom>
        </p:spPr>
      </p:pic>
      <p:sp>
        <p:nvSpPr>
          <p:cNvPr id="14" name="TextBox 13"/>
          <p:cNvSpPr txBox="1"/>
          <p:nvPr/>
        </p:nvSpPr>
        <p:spPr>
          <a:xfrm>
            <a:off x="9058258" y="3432425"/>
            <a:ext cx="1307288" cy="461665"/>
          </a:xfrm>
          <a:prstGeom prst="rect">
            <a:avLst/>
          </a:prstGeom>
          <a:noFill/>
        </p:spPr>
        <p:txBody>
          <a:bodyPr wrap="square" rtlCol="0">
            <a:spAutoFit/>
          </a:bodyPr>
          <a:lstStyle/>
          <a:p>
            <a:pPr algn="ctr"/>
            <a:r>
              <a:rPr lang="en-IE" sz="1200" b="1" dirty="0">
                <a:latin typeface="Comic Sans MS" panose="030F0702030302020204" pitchFamily="66" charset="0"/>
              </a:rPr>
              <a:t>What can I do?</a:t>
            </a:r>
          </a:p>
        </p:txBody>
      </p:sp>
      <p:sp>
        <p:nvSpPr>
          <p:cNvPr id="7" name="TextBox 6"/>
          <p:cNvSpPr txBox="1"/>
          <p:nvPr/>
        </p:nvSpPr>
        <p:spPr>
          <a:xfrm>
            <a:off x="7832703" y="5102509"/>
            <a:ext cx="2473242" cy="830997"/>
          </a:xfrm>
          <a:prstGeom prst="rect">
            <a:avLst/>
          </a:prstGeom>
          <a:noFill/>
          <a:ln>
            <a:solidFill>
              <a:schemeClr val="tx2">
                <a:lumMod val="75000"/>
              </a:schemeClr>
            </a:solidFill>
          </a:ln>
        </p:spPr>
        <p:txBody>
          <a:bodyPr wrap="square" rtlCol="0">
            <a:spAutoFit/>
          </a:bodyPr>
          <a:lstStyle/>
          <a:p>
            <a:pPr algn="ctr"/>
            <a:r>
              <a:rPr lang="en-IE" sz="2400" b="1" dirty="0">
                <a:effectLst>
                  <a:outerShdw blurRad="38100" dist="38100" dir="2700000" algn="tl">
                    <a:srgbClr val="000000">
                      <a:alpha val="43137"/>
                    </a:srgbClr>
                  </a:outerShdw>
                </a:effectLst>
              </a:rPr>
              <a:t>DMPVE DPNQVUJOH</a:t>
            </a:r>
          </a:p>
        </p:txBody>
      </p:sp>
    </p:spTree>
    <p:extLst>
      <p:ext uri="{BB962C8B-B14F-4D97-AF65-F5344CB8AC3E}">
        <p14:creationId xmlns:p14="http://schemas.microsoft.com/office/powerpoint/2010/main" val="409597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dirty="0"/>
              <a:t>Key Security Concepts</a:t>
            </a:r>
            <a:br>
              <a:rPr lang="en-IE" dirty="0"/>
            </a:br>
            <a:endParaRPr lang="en-IE" dirty="0"/>
          </a:p>
        </p:txBody>
      </p:sp>
      <p:sp>
        <p:nvSpPr>
          <p:cNvPr id="3" name="Content Placeholder 2"/>
          <p:cNvSpPr>
            <a:spLocks noGrp="1"/>
          </p:cNvSpPr>
          <p:nvPr>
            <p:ph sz="quarter" idx="1"/>
          </p:nvPr>
        </p:nvSpPr>
        <p:spPr>
          <a:xfrm>
            <a:off x="571467" y="1707686"/>
            <a:ext cx="8946541" cy="4982363"/>
          </a:xfrm>
        </p:spPr>
        <p:txBody>
          <a:bodyPr>
            <a:normAutofit/>
          </a:bodyPr>
          <a:lstStyle/>
          <a:p>
            <a:pPr lvl="2"/>
            <a:r>
              <a:rPr lang="en-IE" dirty="0"/>
              <a:t>Auditing</a:t>
            </a:r>
          </a:p>
          <a:p>
            <a:pPr lvl="3"/>
            <a:r>
              <a:rPr lang="en-IE" dirty="0"/>
              <a:t>Generation, collection and review of system events </a:t>
            </a:r>
          </a:p>
          <a:p>
            <a:pPr lvl="4"/>
            <a:r>
              <a:rPr lang="en-IE" dirty="0"/>
              <a:t>Network</a:t>
            </a:r>
          </a:p>
          <a:p>
            <a:pPr lvl="4"/>
            <a:r>
              <a:rPr lang="en-IE" dirty="0"/>
              <a:t>Application</a:t>
            </a:r>
          </a:p>
          <a:p>
            <a:pPr lvl="4"/>
            <a:r>
              <a:rPr lang="en-IE" dirty="0"/>
              <a:t>System</a:t>
            </a:r>
          </a:p>
          <a:p>
            <a:pPr lvl="3"/>
            <a:r>
              <a:rPr lang="en-IE" dirty="0"/>
              <a:t>Review of processes and security controls</a:t>
            </a:r>
          </a:p>
          <a:p>
            <a:pPr lvl="3"/>
            <a:endParaRPr lang="en-IE" dirty="0"/>
          </a:p>
          <a:p>
            <a:pPr lvl="2"/>
            <a:r>
              <a:rPr lang="en-IE" dirty="0"/>
              <a:t>Accountability</a:t>
            </a:r>
          </a:p>
          <a:p>
            <a:pPr lvl="3"/>
            <a:r>
              <a:rPr lang="en-IE" dirty="0"/>
              <a:t>Who?</a:t>
            </a:r>
          </a:p>
          <a:p>
            <a:pPr lvl="3"/>
            <a:r>
              <a:rPr lang="en-IE" dirty="0"/>
              <a:t>What?</a:t>
            </a:r>
          </a:p>
          <a:p>
            <a:pPr lvl="3"/>
            <a:r>
              <a:rPr lang="en-IE" dirty="0"/>
              <a:t>When?</a:t>
            </a:r>
          </a:p>
          <a:p>
            <a:pPr lvl="3"/>
            <a:r>
              <a:rPr lang="en-IE" dirty="0"/>
              <a:t>How?</a:t>
            </a:r>
          </a:p>
          <a:p>
            <a:pPr lvl="3"/>
            <a:endParaRPr lang="en-IE" dirty="0"/>
          </a:p>
          <a:p>
            <a:pPr marL="868680" lvl="3" indent="0">
              <a:buNone/>
            </a:pPr>
            <a:endParaRPr lang="en-IE" dirty="0"/>
          </a:p>
          <a:p>
            <a:pPr lvl="3"/>
            <a:endParaRPr lang="en-IE" dirty="0"/>
          </a:p>
          <a:p>
            <a:pPr lvl="2"/>
            <a:endParaRPr lang="en-IE" dirty="0"/>
          </a:p>
          <a:p>
            <a:pPr lvl="3"/>
            <a:endParaRPr lang="en-IE" dirty="0"/>
          </a:p>
          <a:p>
            <a:pPr lvl="3"/>
            <a:endParaRPr lang="en-IE" dirty="0"/>
          </a:p>
          <a:p>
            <a:pPr lvl="3"/>
            <a:endParaRPr lang="en-IE" dirty="0"/>
          </a:p>
          <a:p>
            <a:pPr lvl="2"/>
            <a:endParaRPr lang="en-IE" dirty="0"/>
          </a:p>
          <a:p>
            <a:pPr lvl="1"/>
            <a:endParaRPr lang="en-IE" dirty="0"/>
          </a:p>
          <a:p>
            <a:pPr lvl="1"/>
            <a:endParaRPr lang="en-IE" dirty="0"/>
          </a:p>
          <a:p>
            <a:pPr lvl="1"/>
            <a:endParaRPr lang="en-IE" dirty="0"/>
          </a:p>
          <a:p>
            <a:pPr marL="274320" lvl="1" indent="0">
              <a:buNone/>
            </a:pPr>
            <a:endParaRPr lang="en-IE" dirty="0"/>
          </a:p>
          <a:p>
            <a:pPr marL="274320" lvl="1" indent="0">
              <a:buNone/>
            </a:pPr>
            <a:endParaRPr lang="en-IE" dirty="0"/>
          </a:p>
          <a:p>
            <a:pPr lvl="1"/>
            <a:endParaRPr lang="en-IE" dirty="0"/>
          </a:p>
          <a:p>
            <a:pPr lvl="1"/>
            <a:endParaRPr lang="en-IE" dirty="0"/>
          </a:p>
          <a:p>
            <a:pPr lvl="1"/>
            <a:endParaRPr lang="en-IE" dirty="0"/>
          </a:p>
        </p:txBody>
      </p:sp>
      <p:sp>
        <p:nvSpPr>
          <p:cNvPr id="4" name="Date Placeholder 3"/>
          <p:cNvSpPr>
            <a:spLocks noGrp="1"/>
          </p:cNvSpPr>
          <p:nvPr>
            <p:ph type="dt" sz="half" idx="10"/>
          </p:nvPr>
        </p:nvSpPr>
        <p:spPr/>
        <p:txBody>
          <a:bodyPr/>
          <a:lstStyle/>
          <a:p>
            <a:fld id="{3A92899F-2E72-440A-BF2C-8EBBB0521E31}" type="datetime1">
              <a:rPr lang="en-IE" smtClean="0"/>
              <a:pPr/>
              <a:t>31/01/2023</a:t>
            </a:fld>
            <a:endParaRPr lang="en-IE"/>
          </a:p>
        </p:txBody>
      </p:sp>
      <p:sp>
        <p:nvSpPr>
          <p:cNvPr id="6" name="Slide Number Placeholder 5"/>
          <p:cNvSpPr>
            <a:spLocks noGrp="1"/>
          </p:cNvSpPr>
          <p:nvPr>
            <p:ph type="sldNum" sz="quarter" idx="12"/>
          </p:nvPr>
        </p:nvSpPr>
        <p:spPr/>
        <p:txBody>
          <a:bodyPr/>
          <a:lstStyle/>
          <a:p>
            <a:fld id="{A795FE1D-C3C2-4288-B202-270E58405F08}" type="slidenum">
              <a:rPr lang="en-IE" smtClean="0"/>
              <a:pPr/>
              <a:t>31</a:t>
            </a:fld>
            <a:endParaRPr lang="en-IE"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5632" y="3572256"/>
            <a:ext cx="1725168" cy="2584704"/>
          </a:xfrm>
          <a:prstGeom prst="rect">
            <a:avLst/>
          </a:prstGeom>
        </p:spPr>
      </p:pic>
    </p:spTree>
    <p:extLst>
      <p:ext uri="{BB962C8B-B14F-4D97-AF65-F5344CB8AC3E}">
        <p14:creationId xmlns:p14="http://schemas.microsoft.com/office/powerpoint/2010/main" val="3262257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ABD0D-B16F-49D8-B0B3-E32A9D844F13}"/>
              </a:ext>
            </a:extLst>
          </p:cNvPr>
          <p:cNvSpPr>
            <a:spLocks noGrp="1"/>
          </p:cNvSpPr>
          <p:nvPr>
            <p:ph type="title"/>
          </p:nvPr>
        </p:nvSpPr>
        <p:spPr/>
        <p:txBody>
          <a:bodyPr/>
          <a:lstStyle/>
          <a:p>
            <a:r>
              <a:rPr lang="en-IE" dirty="0"/>
              <a:t>The Software Development Lifecycle SDLC</a:t>
            </a:r>
          </a:p>
        </p:txBody>
      </p:sp>
      <p:sp>
        <p:nvSpPr>
          <p:cNvPr id="3" name="Content Placeholder 2">
            <a:extLst>
              <a:ext uri="{FF2B5EF4-FFF2-40B4-BE49-F238E27FC236}">
                <a16:creationId xmlns:a16="http://schemas.microsoft.com/office/drawing/2014/main" id="{884F9E77-B59A-4801-98EA-303842B11267}"/>
              </a:ext>
            </a:extLst>
          </p:cNvPr>
          <p:cNvSpPr>
            <a:spLocks noGrp="1"/>
          </p:cNvSpPr>
          <p:nvPr>
            <p:ph idx="1"/>
          </p:nvPr>
        </p:nvSpPr>
        <p:spPr>
          <a:xfrm>
            <a:off x="796383" y="2209801"/>
            <a:ext cx="8946541" cy="4195481"/>
          </a:xfrm>
        </p:spPr>
        <p:txBody>
          <a:bodyPr/>
          <a:lstStyle/>
          <a:p>
            <a:r>
              <a:rPr lang="en-IE" dirty="0"/>
              <a:t>Planning </a:t>
            </a:r>
          </a:p>
          <a:p>
            <a:r>
              <a:rPr lang="en-IE" dirty="0"/>
              <a:t>Systems Analysis &amp; Requirements</a:t>
            </a:r>
          </a:p>
          <a:p>
            <a:r>
              <a:rPr lang="en-IE" dirty="0"/>
              <a:t>Systems Design</a:t>
            </a:r>
          </a:p>
          <a:p>
            <a:r>
              <a:rPr lang="en-IE" dirty="0"/>
              <a:t>Development</a:t>
            </a:r>
          </a:p>
          <a:p>
            <a:r>
              <a:rPr lang="en-IE" dirty="0"/>
              <a:t>Integration &amp; Testing</a:t>
            </a:r>
          </a:p>
          <a:p>
            <a:r>
              <a:rPr lang="en-IE" dirty="0"/>
              <a:t>Implementation</a:t>
            </a:r>
          </a:p>
          <a:p>
            <a:r>
              <a:rPr lang="en-IE" dirty="0"/>
              <a:t>Operations &amp; Maintenance</a:t>
            </a:r>
          </a:p>
          <a:p>
            <a:endParaRPr lang="en-IE" dirty="0"/>
          </a:p>
          <a:p>
            <a:endParaRPr lang="en-IE" dirty="0"/>
          </a:p>
        </p:txBody>
      </p:sp>
      <p:pic>
        <p:nvPicPr>
          <p:cNvPr id="4" name="Picture 3">
            <a:extLst>
              <a:ext uri="{FF2B5EF4-FFF2-40B4-BE49-F238E27FC236}">
                <a16:creationId xmlns:a16="http://schemas.microsoft.com/office/drawing/2014/main" id="{D4A58B01-A607-477D-BFDA-B1CA13FB2077}"/>
              </a:ext>
            </a:extLst>
          </p:cNvPr>
          <p:cNvPicPr>
            <a:picLocks noChangeAspect="1"/>
          </p:cNvPicPr>
          <p:nvPr/>
        </p:nvPicPr>
        <p:blipFill>
          <a:blip r:embed="rId3"/>
          <a:stretch>
            <a:fillRect/>
          </a:stretch>
        </p:blipFill>
        <p:spPr>
          <a:xfrm>
            <a:off x="9184105" y="0"/>
            <a:ext cx="3007895" cy="6858000"/>
          </a:xfrm>
          <a:prstGeom prst="rect">
            <a:avLst/>
          </a:prstGeom>
        </p:spPr>
      </p:pic>
    </p:spTree>
    <p:extLst>
      <p:ext uri="{BB962C8B-B14F-4D97-AF65-F5344CB8AC3E}">
        <p14:creationId xmlns:p14="http://schemas.microsoft.com/office/powerpoint/2010/main" val="3964985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AA264-98F5-471E-8F30-03F61B6057BD}"/>
              </a:ext>
            </a:extLst>
          </p:cNvPr>
          <p:cNvSpPr>
            <a:spLocks noGrp="1"/>
          </p:cNvSpPr>
          <p:nvPr>
            <p:ph type="title"/>
          </p:nvPr>
        </p:nvSpPr>
        <p:spPr/>
        <p:txBody>
          <a:bodyPr/>
          <a:lstStyle/>
          <a:p>
            <a:r>
              <a:rPr lang="en-IE" dirty="0"/>
              <a:t>The Software Development Lifecycle SDLC</a:t>
            </a:r>
          </a:p>
        </p:txBody>
      </p:sp>
      <p:sp>
        <p:nvSpPr>
          <p:cNvPr id="3" name="Content Placeholder 2">
            <a:extLst>
              <a:ext uri="{FF2B5EF4-FFF2-40B4-BE49-F238E27FC236}">
                <a16:creationId xmlns:a16="http://schemas.microsoft.com/office/drawing/2014/main" id="{7A691850-C570-4B8B-A0C2-87C4A8422A80}"/>
              </a:ext>
            </a:extLst>
          </p:cNvPr>
          <p:cNvSpPr>
            <a:spLocks noGrp="1"/>
          </p:cNvSpPr>
          <p:nvPr>
            <p:ph idx="1"/>
          </p:nvPr>
        </p:nvSpPr>
        <p:spPr>
          <a:xfrm>
            <a:off x="468830" y="2099571"/>
            <a:ext cx="7230197" cy="4195481"/>
          </a:xfrm>
        </p:spPr>
        <p:txBody>
          <a:bodyPr/>
          <a:lstStyle/>
          <a:p>
            <a:r>
              <a:rPr lang="en-IE" b="1" dirty="0"/>
              <a:t>Analysis/Feasibility:</a:t>
            </a:r>
            <a:r>
              <a:rPr lang="en-IE" dirty="0"/>
              <a:t> For an SDLC strategy to work there should be a strong idea of what deficiencies exist in the current structure and the goals for the new approach. A feasibility study determines if you can or should accomplish the goals of the plan. Information is gathered and </a:t>
            </a:r>
            <a:r>
              <a:rPr lang="en-IE" dirty="0" err="1"/>
              <a:t>analyzed</a:t>
            </a:r>
            <a:r>
              <a:rPr lang="en-IE" dirty="0"/>
              <a:t> to identify what technical assets, personnel, and training is already in place and utilized. The study also inventories what is needed to augment or replace, and at what cost. </a:t>
            </a:r>
          </a:p>
          <a:p>
            <a:r>
              <a:rPr lang="en-IE" dirty="0"/>
              <a:t>During this phase you determine the overall project scope, including economic, operational and human factors, identify key personnel, and develop timelines. </a:t>
            </a:r>
          </a:p>
        </p:txBody>
      </p:sp>
      <p:pic>
        <p:nvPicPr>
          <p:cNvPr id="5" name="Picture 4">
            <a:extLst>
              <a:ext uri="{FF2B5EF4-FFF2-40B4-BE49-F238E27FC236}">
                <a16:creationId xmlns:a16="http://schemas.microsoft.com/office/drawing/2014/main" id="{E29A77EE-6BD9-4DA4-98B2-DC3DA281F80B}"/>
              </a:ext>
            </a:extLst>
          </p:cNvPr>
          <p:cNvPicPr>
            <a:picLocks noChangeAspect="1"/>
          </p:cNvPicPr>
          <p:nvPr/>
        </p:nvPicPr>
        <p:blipFill>
          <a:blip r:embed="rId2"/>
          <a:stretch>
            <a:fillRect/>
          </a:stretch>
        </p:blipFill>
        <p:spPr>
          <a:xfrm>
            <a:off x="8510155" y="2431471"/>
            <a:ext cx="3536372" cy="2860963"/>
          </a:xfrm>
          <a:prstGeom prst="rect">
            <a:avLst/>
          </a:prstGeom>
        </p:spPr>
      </p:pic>
    </p:spTree>
    <p:extLst>
      <p:ext uri="{BB962C8B-B14F-4D97-AF65-F5344CB8AC3E}">
        <p14:creationId xmlns:p14="http://schemas.microsoft.com/office/powerpoint/2010/main" val="38296281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21817-849B-4453-ABD3-D634C166B3D1}"/>
              </a:ext>
            </a:extLst>
          </p:cNvPr>
          <p:cNvSpPr>
            <a:spLocks noGrp="1"/>
          </p:cNvSpPr>
          <p:nvPr>
            <p:ph type="title"/>
          </p:nvPr>
        </p:nvSpPr>
        <p:spPr/>
        <p:txBody>
          <a:bodyPr/>
          <a:lstStyle/>
          <a:p>
            <a:r>
              <a:rPr lang="en-IE" dirty="0"/>
              <a:t>The Software Development Lifecycle SDLC</a:t>
            </a:r>
          </a:p>
        </p:txBody>
      </p:sp>
      <p:sp>
        <p:nvSpPr>
          <p:cNvPr id="3" name="Content Placeholder 2">
            <a:extLst>
              <a:ext uri="{FF2B5EF4-FFF2-40B4-BE49-F238E27FC236}">
                <a16:creationId xmlns:a16="http://schemas.microsoft.com/office/drawing/2014/main" id="{F81F059E-B2FD-4A2B-BA88-AEB98E9B775F}"/>
              </a:ext>
            </a:extLst>
          </p:cNvPr>
          <p:cNvSpPr>
            <a:spLocks noGrp="1"/>
          </p:cNvSpPr>
          <p:nvPr>
            <p:ph idx="1"/>
          </p:nvPr>
        </p:nvSpPr>
        <p:spPr>
          <a:xfrm>
            <a:off x="720757" y="2136893"/>
            <a:ext cx="8946541" cy="4195481"/>
          </a:xfrm>
        </p:spPr>
        <p:txBody>
          <a:bodyPr/>
          <a:lstStyle/>
          <a:p>
            <a:r>
              <a:rPr lang="en-IE" dirty="0"/>
              <a:t>If a business determines a change is needed during any phase of the SDLC, the company might have to proceed through all the above life cycle phases again. The life cycle approach of any project is a time-consuming process. Even though some steps are more difficult than others, none are to be overlooked. An oversight could prevent the entire system from functioning as planned.</a:t>
            </a:r>
          </a:p>
          <a:p>
            <a:endParaRPr lang="en-IE" dirty="0"/>
          </a:p>
          <a:p>
            <a:endParaRPr lang="en-IE" dirty="0"/>
          </a:p>
          <a:p>
            <a:r>
              <a:rPr lang="en-IE" dirty="0">
                <a:hlinkClick r:id="rId2"/>
              </a:rPr>
              <a:t>https://imgur.com/gallery/9V4n4A3</a:t>
            </a:r>
            <a:r>
              <a:rPr lang="en-IE" dirty="0"/>
              <a:t> </a:t>
            </a:r>
          </a:p>
        </p:txBody>
      </p:sp>
    </p:spTree>
    <p:extLst>
      <p:ext uri="{BB962C8B-B14F-4D97-AF65-F5344CB8AC3E}">
        <p14:creationId xmlns:p14="http://schemas.microsoft.com/office/powerpoint/2010/main" val="1260581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619F9-0479-4540-9BA1-FEDAF2A97979}"/>
              </a:ext>
            </a:extLst>
          </p:cNvPr>
          <p:cNvSpPr>
            <a:spLocks noGrp="1"/>
          </p:cNvSpPr>
          <p:nvPr>
            <p:ph type="title"/>
          </p:nvPr>
        </p:nvSpPr>
        <p:spPr/>
        <p:txBody>
          <a:bodyPr/>
          <a:lstStyle/>
          <a:p>
            <a:r>
              <a:rPr lang="en-IE" dirty="0"/>
              <a:t>Secure Software Development Lifecycle SSDLC</a:t>
            </a:r>
          </a:p>
        </p:txBody>
      </p:sp>
      <p:sp>
        <p:nvSpPr>
          <p:cNvPr id="3" name="Content Placeholder 2">
            <a:extLst>
              <a:ext uri="{FF2B5EF4-FFF2-40B4-BE49-F238E27FC236}">
                <a16:creationId xmlns:a16="http://schemas.microsoft.com/office/drawing/2014/main" id="{926E4111-E655-4EA2-BB28-956F9832AA9C}"/>
              </a:ext>
            </a:extLst>
          </p:cNvPr>
          <p:cNvSpPr>
            <a:spLocks noGrp="1"/>
          </p:cNvSpPr>
          <p:nvPr>
            <p:ph idx="1"/>
          </p:nvPr>
        </p:nvSpPr>
        <p:spPr/>
        <p:txBody>
          <a:bodyPr/>
          <a:lstStyle/>
          <a:p>
            <a:endParaRPr lang="en-IE"/>
          </a:p>
        </p:txBody>
      </p:sp>
      <p:pic>
        <p:nvPicPr>
          <p:cNvPr id="4" name="Picture 3">
            <a:extLst>
              <a:ext uri="{FF2B5EF4-FFF2-40B4-BE49-F238E27FC236}">
                <a16:creationId xmlns:a16="http://schemas.microsoft.com/office/drawing/2014/main" id="{988067F6-B5C7-41DF-BF5E-740D77B68001}"/>
              </a:ext>
            </a:extLst>
          </p:cNvPr>
          <p:cNvPicPr>
            <a:picLocks noChangeAspect="1"/>
          </p:cNvPicPr>
          <p:nvPr/>
        </p:nvPicPr>
        <p:blipFill>
          <a:blip r:embed="rId3"/>
          <a:stretch>
            <a:fillRect/>
          </a:stretch>
        </p:blipFill>
        <p:spPr>
          <a:xfrm>
            <a:off x="1103312" y="1936014"/>
            <a:ext cx="9076386" cy="4603534"/>
          </a:xfrm>
          <a:prstGeom prst="rect">
            <a:avLst/>
          </a:prstGeom>
        </p:spPr>
      </p:pic>
    </p:spTree>
    <p:extLst>
      <p:ext uri="{BB962C8B-B14F-4D97-AF65-F5344CB8AC3E}">
        <p14:creationId xmlns:p14="http://schemas.microsoft.com/office/powerpoint/2010/main" val="23662500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3922-5867-44D1-8479-F9DC05F37D62}"/>
              </a:ext>
            </a:extLst>
          </p:cNvPr>
          <p:cNvSpPr>
            <a:spLocks noGrp="1"/>
          </p:cNvSpPr>
          <p:nvPr>
            <p:ph type="title"/>
          </p:nvPr>
        </p:nvSpPr>
        <p:spPr/>
        <p:txBody>
          <a:bodyPr/>
          <a:lstStyle/>
          <a:p>
            <a:r>
              <a:rPr lang="en-IE" dirty="0"/>
              <a:t>Versioning Control</a:t>
            </a:r>
          </a:p>
        </p:txBody>
      </p:sp>
      <p:sp>
        <p:nvSpPr>
          <p:cNvPr id="3" name="Content Placeholder 2">
            <a:extLst>
              <a:ext uri="{FF2B5EF4-FFF2-40B4-BE49-F238E27FC236}">
                <a16:creationId xmlns:a16="http://schemas.microsoft.com/office/drawing/2014/main" id="{FA6204DE-9566-4D70-A9D4-22BC34819BF1}"/>
              </a:ext>
            </a:extLst>
          </p:cNvPr>
          <p:cNvSpPr>
            <a:spLocks noGrp="1"/>
          </p:cNvSpPr>
          <p:nvPr>
            <p:ph idx="1"/>
          </p:nvPr>
        </p:nvSpPr>
        <p:spPr>
          <a:xfrm>
            <a:off x="646111" y="1853248"/>
            <a:ext cx="8946541" cy="4195481"/>
          </a:xfrm>
        </p:spPr>
        <p:txBody>
          <a:bodyPr/>
          <a:lstStyle/>
          <a:p>
            <a:r>
              <a:rPr lang="en-IE" dirty="0"/>
              <a:t>What is it ? </a:t>
            </a:r>
          </a:p>
          <a:p>
            <a:r>
              <a:rPr lang="en-IE" dirty="0"/>
              <a:t>Why is it considered Invaluable? </a:t>
            </a:r>
          </a:p>
          <a:p>
            <a:r>
              <a:rPr lang="en-IE" dirty="0"/>
              <a:t>Services Available</a:t>
            </a:r>
          </a:p>
        </p:txBody>
      </p:sp>
      <p:sp>
        <p:nvSpPr>
          <p:cNvPr id="4" name="TextBox 3">
            <a:extLst>
              <a:ext uri="{FF2B5EF4-FFF2-40B4-BE49-F238E27FC236}">
                <a16:creationId xmlns:a16="http://schemas.microsoft.com/office/drawing/2014/main" id="{37B32CBB-0593-4832-8790-0412A679AB6C}"/>
              </a:ext>
            </a:extLst>
          </p:cNvPr>
          <p:cNvSpPr txBox="1"/>
          <p:nvPr/>
        </p:nvSpPr>
        <p:spPr>
          <a:xfrm>
            <a:off x="8859520" y="2052918"/>
            <a:ext cx="3017520" cy="2308324"/>
          </a:xfrm>
          <a:prstGeom prst="rect">
            <a:avLst/>
          </a:prstGeom>
          <a:noFill/>
        </p:spPr>
        <p:txBody>
          <a:bodyPr wrap="square" rtlCol="0">
            <a:spAutoFit/>
          </a:bodyPr>
          <a:lstStyle/>
          <a:p>
            <a:r>
              <a:rPr lang="en-IE" b="1" dirty="0"/>
              <a:t>The importance of version control systems for tracking changes cannot be overstated, and companies should choose the one that best suits their needs.</a:t>
            </a:r>
          </a:p>
          <a:p>
            <a:endParaRPr lang="en-IE" dirty="0"/>
          </a:p>
        </p:txBody>
      </p:sp>
      <p:pic>
        <p:nvPicPr>
          <p:cNvPr id="5" name="Picture 4">
            <a:extLst>
              <a:ext uri="{FF2B5EF4-FFF2-40B4-BE49-F238E27FC236}">
                <a16:creationId xmlns:a16="http://schemas.microsoft.com/office/drawing/2014/main" id="{329E7072-D866-40B9-A980-9BCBEA1C53C7}"/>
              </a:ext>
            </a:extLst>
          </p:cNvPr>
          <p:cNvPicPr>
            <a:picLocks noChangeAspect="1"/>
          </p:cNvPicPr>
          <p:nvPr/>
        </p:nvPicPr>
        <p:blipFill>
          <a:blip r:embed="rId2"/>
          <a:stretch>
            <a:fillRect/>
          </a:stretch>
        </p:blipFill>
        <p:spPr>
          <a:xfrm>
            <a:off x="8859520" y="4261572"/>
            <a:ext cx="3017520" cy="2272895"/>
          </a:xfrm>
          <a:prstGeom prst="rect">
            <a:avLst/>
          </a:prstGeom>
        </p:spPr>
      </p:pic>
    </p:spTree>
    <p:extLst>
      <p:ext uri="{BB962C8B-B14F-4D97-AF65-F5344CB8AC3E}">
        <p14:creationId xmlns:p14="http://schemas.microsoft.com/office/powerpoint/2010/main" val="20014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3922-5867-44D1-8479-F9DC05F37D62}"/>
              </a:ext>
            </a:extLst>
          </p:cNvPr>
          <p:cNvSpPr>
            <a:spLocks noGrp="1"/>
          </p:cNvSpPr>
          <p:nvPr>
            <p:ph type="title"/>
          </p:nvPr>
        </p:nvSpPr>
        <p:spPr/>
        <p:txBody>
          <a:bodyPr/>
          <a:lstStyle/>
          <a:p>
            <a:r>
              <a:rPr lang="en-IE" dirty="0"/>
              <a:t>Versioning Control</a:t>
            </a:r>
          </a:p>
        </p:txBody>
      </p:sp>
      <p:pic>
        <p:nvPicPr>
          <p:cNvPr id="6" name="Content Placeholder 5">
            <a:extLst>
              <a:ext uri="{FF2B5EF4-FFF2-40B4-BE49-F238E27FC236}">
                <a16:creationId xmlns:a16="http://schemas.microsoft.com/office/drawing/2014/main" id="{BB11D82C-3A24-466C-8348-CD2DFBBE6206}"/>
              </a:ext>
            </a:extLst>
          </p:cNvPr>
          <p:cNvPicPr>
            <a:picLocks noGrp="1" noChangeAspect="1"/>
          </p:cNvPicPr>
          <p:nvPr>
            <p:ph idx="1"/>
          </p:nvPr>
        </p:nvPicPr>
        <p:blipFill>
          <a:blip r:embed="rId3"/>
          <a:stretch>
            <a:fillRect/>
          </a:stretch>
        </p:blipFill>
        <p:spPr>
          <a:xfrm>
            <a:off x="1942628" y="2052918"/>
            <a:ext cx="5236520" cy="4195762"/>
          </a:xfrm>
          <a:prstGeom prst="rect">
            <a:avLst/>
          </a:prstGeom>
        </p:spPr>
      </p:pic>
      <p:sp>
        <p:nvSpPr>
          <p:cNvPr id="4" name="TextBox 3">
            <a:extLst>
              <a:ext uri="{FF2B5EF4-FFF2-40B4-BE49-F238E27FC236}">
                <a16:creationId xmlns:a16="http://schemas.microsoft.com/office/drawing/2014/main" id="{37B32CBB-0593-4832-8790-0412A679AB6C}"/>
              </a:ext>
            </a:extLst>
          </p:cNvPr>
          <p:cNvSpPr txBox="1"/>
          <p:nvPr/>
        </p:nvSpPr>
        <p:spPr>
          <a:xfrm>
            <a:off x="8859520" y="2052918"/>
            <a:ext cx="3017520" cy="2308324"/>
          </a:xfrm>
          <a:prstGeom prst="rect">
            <a:avLst/>
          </a:prstGeom>
          <a:noFill/>
        </p:spPr>
        <p:txBody>
          <a:bodyPr wrap="square" rtlCol="0">
            <a:spAutoFit/>
          </a:bodyPr>
          <a:lstStyle/>
          <a:p>
            <a:r>
              <a:rPr lang="en-IE" b="1" dirty="0"/>
              <a:t>The importance of version control systems for tracking changes cannot be overstated, and companies should choose the one that best suits their needs.</a:t>
            </a:r>
          </a:p>
          <a:p>
            <a:endParaRPr lang="en-IE" dirty="0"/>
          </a:p>
        </p:txBody>
      </p:sp>
      <p:pic>
        <p:nvPicPr>
          <p:cNvPr id="5" name="Picture 4">
            <a:extLst>
              <a:ext uri="{FF2B5EF4-FFF2-40B4-BE49-F238E27FC236}">
                <a16:creationId xmlns:a16="http://schemas.microsoft.com/office/drawing/2014/main" id="{329E7072-D866-40B9-A980-9BCBEA1C53C7}"/>
              </a:ext>
            </a:extLst>
          </p:cNvPr>
          <p:cNvPicPr>
            <a:picLocks noChangeAspect="1"/>
          </p:cNvPicPr>
          <p:nvPr/>
        </p:nvPicPr>
        <p:blipFill>
          <a:blip r:embed="rId4"/>
          <a:stretch>
            <a:fillRect/>
          </a:stretch>
        </p:blipFill>
        <p:spPr>
          <a:xfrm>
            <a:off x="8859520" y="4261572"/>
            <a:ext cx="3017520" cy="2272895"/>
          </a:xfrm>
          <a:prstGeom prst="rect">
            <a:avLst/>
          </a:prstGeom>
        </p:spPr>
      </p:pic>
    </p:spTree>
    <p:extLst>
      <p:ext uri="{BB962C8B-B14F-4D97-AF65-F5344CB8AC3E}">
        <p14:creationId xmlns:p14="http://schemas.microsoft.com/office/powerpoint/2010/main" val="785003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4222B-7FD0-4D57-BE5E-EC4BEF5A2EE0}"/>
              </a:ext>
            </a:extLst>
          </p:cNvPr>
          <p:cNvSpPr>
            <a:spLocks noGrp="1"/>
          </p:cNvSpPr>
          <p:nvPr>
            <p:ph type="title"/>
          </p:nvPr>
        </p:nvSpPr>
        <p:spPr/>
        <p:txBody>
          <a:bodyPr/>
          <a:lstStyle/>
          <a:p>
            <a:r>
              <a:rPr lang="en-IE" dirty="0"/>
              <a:t>Versioning Control</a:t>
            </a:r>
          </a:p>
        </p:txBody>
      </p:sp>
      <p:sp>
        <p:nvSpPr>
          <p:cNvPr id="3" name="Content Placeholder 2">
            <a:extLst>
              <a:ext uri="{FF2B5EF4-FFF2-40B4-BE49-F238E27FC236}">
                <a16:creationId xmlns:a16="http://schemas.microsoft.com/office/drawing/2014/main" id="{CFDE2066-E26E-4486-81E2-208D81524F8B}"/>
              </a:ext>
            </a:extLst>
          </p:cNvPr>
          <p:cNvSpPr>
            <a:spLocks noGrp="1"/>
          </p:cNvSpPr>
          <p:nvPr>
            <p:ph idx="1"/>
          </p:nvPr>
        </p:nvSpPr>
        <p:spPr>
          <a:xfrm>
            <a:off x="711426" y="1614379"/>
            <a:ext cx="9404723" cy="4347882"/>
          </a:xfrm>
        </p:spPr>
        <p:txBody>
          <a:bodyPr/>
          <a:lstStyle/>
          <a:p>
            <a:r>
              <a:rPr lang="en-IE" dirty="0"/>
              <a:t>If you are planning to work on a big software development project that consists of technical concepts, require a collaboration of different team members and need frequent changes, then you need to use a version control system.</a:t>
            </a:r>
          </a:p>
          <a:p>
            <a:endParaRPr lang="en-IE" dirty="0"/>
          </a:p>
          <a:p>
            <a:r>
              <a:rPr lang="en-IE" dirty="0"/>
              <a:t>A version control system allows users to keep track of the changes in software development projects, and enable them to collaborate on those projects. </a:t>
            </a:r>
          </a:p>
          <a:p>
            <a:endParaRPr lang="en-IE" dirty="0"/>
          </a:p>
          <a:p>
            <a:r>
              <a:rPr lang="en-IE" dirty="0"/>
              <a:t>Using it, the developers can work together on code and separate their tasks through branches.</a:t>
            </a:r>
          </a:p>
        </p:txBody>
      </p:sp>
    </p:spTree>
    <p:extLst>
      <p:ext uri="{BB962C8B-B14F-4D97-AF65-F5344CB8AC3E}">
        <p14:creationId xmlns:p14="http://schemas.microsoft.com/office/powerpoint/2010/main" val="3521716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6C6D2-CD47-40CA-93E5-17CF7AF8100F}"/>
              </a:ext>
            </a:extLst>
          </p:cNvPr>
          <p:cNvSpPr>
            <a:spLocks noGrp="1"/>
          </p:cNvSpPr>
          <p:nvPr>
            <p:ph type="title"/>
          </p:nvPr>
        </p:nvSpPr>
        <p:spPr/>
        <p:txBody>
          <a:bodyPr/>
          <a:lstStyle/>
          <a:p>
            <a:r>
              <a:rPr lang="en-IE" dirty="0"/>
              <a:t>Versioning Control</a:t>
            </a:r>
          </a:p>
        </p:txBody>
      </p:sp>
      <p:sp>
        <p:nvSpPr>
          <p:cNvPr id="3" name="Content Placeholder 2">
            <a:extLst>
              <a:ext uri="{FF2B5EF4-FFF2-40B4-BE49-F238E27FC236}">
                <a16:creationId xmlns:a16="http://schemas.microsoft.com/office/drawing/2014/main" id="{9F628E2A-336A-4C91-A2E0-67A368D9A036}"/>
              </a:ext>
            </a:extLst>
          </p:cNvPr>
          <p:cNvSpPr>
            <a:spLocks noGrp="1"/>
          </p:cNvSpPr>
          <p:nvPr>
            <p:ph idx="1"/>
          </p:nvPr>
        </p:nvSpPr>
        <p:spPr>
          <a:xfrm>
            <a:off x="875201" y="1726346"/>
            <a:ext cx="9175633" cy="4394536"/>
          </a:xfrm>
        </p:spPr>
        <p:txBody>
          <a:bodyPr>
            <a:normAutofit lnSpcReduction="10000"/>
          </a:bodyPr>
          <a:lstStyle/>
          <a:p>
            <a:r>
              <a:rPr lang="en-IE" dirty="0"/>
              <a:t>The main advantages of using a version control system include streamlining the development process, management of code for multiple projects and keeping a history of all changes within a code</a:t>
            </a:r>
          </a:p>
          <a:p>
            <a:endParaRPr lang="en-IE" dirty="0"/>
          </a:p>
          <a:p>
            <a:r>
              <a:rPr lang="en-IE" dirty="0"/>
              <a:t>A version control software saves all the changes in a repository. Hence, if the developers make a mistake, they can undo it. At the same time, they can compare the new code with a previous version(s) to resolve their grievance. This can reduce human errors and unintended consequences to a great extent. A great fit for any web development company around the globe.</a:t>
            </a:r>
          </a:p>
          <a:p>
            <a:r>
              <a:rPr lang="en-IE" dirty="0"/>
              <a:t>Additionally, it can be integrated with several software development tools like PaaS providers, integrated development environments (IDE) and build automation tools.</a:t>
            </a:r>
          </a:p>
          <a:p>
            <a:endParaRPr lang="en-IE" dirty="0"/>
          </a:p>
        </p:txBody>
      </p:sp>
    </p:spTree>
    <p:extLst>
      <p:ext uri="{BB962C8B-B14F-4D97-AF65-F5344CB8AC3E}">
        <p14:creationId xmlns:p14="http://schemas.microsoft.com/office/powerpoint/2010/main" val="2316020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CE3CA-DF9C-43C1-82E1-085E5DD56B53}"/>
              </a:ext>
            </a:extLst>
          </p:cNvPr>
          <p:cNvSpPr>
            <a:spLocks noGrp="1"/>
          </p:cNvSpPr>
          <p:nvPr>
            <p:ph type="title"/>
          </p:nvPr>
        </p:nvSpPr>
        <p:spPr/>
        <p:txBody>
          <a:bodyPr/>
          <a:lstStyle/>
          <a:p>
            <a:r>
              <a:rPr lang="en-IE" dirty="0"/>
              <a:t>Distributed Computing </a:t>
            </a:r>
          </a:p>
        </p:txBody>
      </p:sp>
      <p:sp>
        <p:nvSpPr>
          <p:cNvPr id="3" name="Content Placeholder 2">
            <a:extLst>
              <a:ext uri="{FF2B5EF4-FFF2-40B4-BE49-F238E27FC236}">
                <a16:creationId xmlns:a16="http://schemas.microsoft.com/office/drawing/2014/main" id="{863F4735-BE5C-4429-BC05-6FE74070A1EC}"/>
              </a:ext>
            </a:extLst>
          </p:cNvPr>
          <p:cNvSpPr>
            <a:spLocks noGrp="1"/>
          </p:cNvSpPr>
          <p:nvPr>
            <p:ph idx="1"/>
          </p:nvPr>
        </p:nvSpPr>
        <p:spPr>
          <a:xfrm>
            <a:off x="552806" y="2080910"/>
            <a:ext cx="8946541" cy="4195481"/>
          </a:xfrm>
        </p:spPr>
        <p:txBody>
          <a:bodyPr>
            <a:normAutofit fontScale="92500" lnSpcReduction="10000"/>
          </a:bodyPr>
          <a:lstStyle/>
          <a:p>
            <a:r>
              <a:rPr lang="en-IE" dirty="0"/>
              <a:t>A distributed system, also known as distributed computing, is a system with multiple components located on different machines that communicate and coordinate actions in order to appear as a single coherent system to the end-user.</a:t>
            </a:r>
          </a:p>
          <a:p>
            <a:endParaRPr lang="en-IE" dirty="0"/>
          </a:p>
          <a:p>
            <a:r>
              <a:rPr lang="en-IE" dirty="0"/>
              <a:t>The machines that are a part of a distributed system may be :</a:t>
            </a:r>
          </a:p>
          <a:p>
            <a:r>
              <a:rPr lang="en-IE" dirty="0"/>
              <a:t> computers, </a:t>
            </a:r>
          </a:p>
          <a:p>
            <a:r>
              <a:rPr lang="en-IE" dirty="0"/>
              <a:t>physical servers, </a:t>
            </a:r>
          </a:p>
          <a:p>
            <a:r>
              <a:rPr lang="en-IE" dirty="0"/>
              <a:t>virtual machines, </a:t>
            </a:r>
          </a:p>
          <a:p>
            <a:r>
              <a:rPr lang="en-IE" dirty="0"/>
              <a:t>containers, </a:t>
            </a:r>
          </a:p>
          <a:p>
            <a:r>
              <a:rPr lang="en-IE" dirty="0"/>
              <a:t>or any other node that can connect to the network, have local memory, and communicate by passing messages.</a:t>
            </a:r>
          </a:p>
          <a:p>
            <a:endParaRPr lang="en-IE" dirty="0"/>
          </a:p>
          <a:p>
            <a:endParaRPr lang="en-IE" dirty="0"/>
          </a:p>
        </p:txBody>
      </p:sp>
      <p:pic>
        <p:nvPicPr>
          <p:cNvPr id="4" name="Picture 3">
            <a:extLst>
              <a:ext uri="{FF2B5EF4-FFF2-40B4-BE49-F238E27FC236}">
                <a16:creationId xmlns:a16="http://schemas.microsoft.com/office/drawing/2014/main" id="{7107EF6C-EACF-41E6-8E54-38210E681717}"/>
              </a:ext>
            </a:extLst>
          </p:cNvPr>
          <p:cNvPicPr>
            <a:picLocks noChangeAspect="1"/>
          </p:cNvPicPr>
          <p:nvPr/>
        </p:nvPicPr>
        <p:blipFill>
          <a:blip r:embed="rId2"/>
          <a:stretch>
            <a:fillRect/>
          </a:stretch>
        </p:blipFill>
        <p:spPr>
          <a:xfrm>
            <a:off x="9189431" y="3073437"/>
            <a:ext cx="2770664" cy="1514864"/>
          </a:xfrm>
          <a:prstGeom prst="rect">
            <a:avLst/>
          </a:prstGeom>
        </p:spPr>
      </p:pic>
    </p:spTree>
    <p:extLst>
      <p:ext uri="{BB962C8B-B14F-4D97-AF65-F5344CB8AC3E}">
        <p14:creationId xmlns:p14="http://schemas.microsoft.com/office/powerpoint/2010/main" val="32161765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AAEBB-37B1-4F8C-870F-53CC97A4B12A}"/>
              </a:ext>
            </a:extLst>
          </p:cNvPr>
          <p:cNvSpPr>
            <a:spLocks noGrp="1"/>
          </p:cNvSpPr>
          <p:nvPr>
            <p:ph type="title"/>
          </p:nvPr>
        </p:nvSpPr>
        <p:spPr/>
        <p:txBody>
          <a:bodyPr/>
          <a:lstStyle/>
          <a:p>
            <a:r>
              <a:rPr lang="en-IE" dirty="0"/>
              <a:t>Versioning Control</a:t>
            </a:r>
          </a:p>
        </p:txBody>
      </p:sp>
      <p:sp>
        <p:nvSpPr>
          <p:cNvPr id="3" name="Content Placeholder 2">
            <a:extLst>
              <a:ext uri="{FF2B5EF4-FFF2-40B4-BE49-F238E27FC236}">
                <a16:creationId xmlns:a16="http://schemas.microsoft.com/office/drawing/2014/main" id="{ABE71D0F-82CF-459D-8739-BC1016BFEAC3}"/>
              </a:ext>
            </a:extLst>
          </p:cNvPr>
          <p:cNvSpPr>
            <a:spLocks noGrp="1"/>
          </p:cNvSpPr>
          <p:nvPr>
            <p:ph idx="1"/>
          </p:nvPr>
        </p:nvSpPr>
        <p:spPr/>
        <p:txBody>
          <a:bodyPr/>
          <a:lstStyle/>
          <a:p>
            <a:r>
              <a:rPr lang="en-IE" dirty="0"/>
              <a:t>There are plenty Available on the Market </a:t>
            </a:r>
          </a:p>
          <a:p>
            <a:endParaRPr lang="en-IE" dirty="0"/>
          </a:p>
          <a:p>
            <a:r>
              <a:rPr lang="en-IE" dirty="0"/>
              <a:t>Services Available</a:t>
            </a:r>
          </a:p>
          <a:p>
            <a:pPr lvl="1"/>
            <a:r>
              <a:rPr lang="en-IE" dirty="0"/>
              <a:t>GitHub</a:t>
            </a:r>
          </a:p>
          <a:p>
            <a:pPr lvl="1"/>
            <a:r>
              <a:rPr lang="en-IE" dirty="0"/>
              <a:t>GitLab</a:t>
            </a:r>
          </a:p>
          <a:p>
            <a:pPr lvl="1"/>
            <a:r>
              <a:rPr lang="en-IE" dirty="0"/>
              <a:t>Beanstalk</a:t>
            </a:r>
          </a:p>
          <a:p>
            <a:pPr lvl="1"/>
            <a:r>
              <a:rPr lang="en-IE" dirty="0"/>
              <a:t>Perforce</a:t>
            </a:r>
          </a:p>
          <a:p>
            <a:pPr lvl="1"/>
            <a:r>
              <a:rPr lang="en-IE" dirty="0"/>
              <a:t>Apache Subversion</a:t>
            </a:r>
          </a:p>
          <a:p>
            <a:pPr lvl="1"/>
            <a:r>
              <a:rPr lang="en-IE" dirty="0"/>
              <a:t>AWS </a:t>
            </a:r>
            <a:r>
              <a:rPr lang="en-IE" dirty="0" err="1"/>
              <a:t>CodeCommit</a:t>
            </a:r>
            <a:endParaRPr lang="en-IE" dirty="0"/>
          </a:p>
          <a:p>
            <a:pPr lvl="1"/>
            <a:r>
              <a:rPr lang="en-IE" dirty="0" err="1"/>
              <a:t>BitBucket</a:t>
            </a:r>
            <a:endParaRPr lang="en-IE" dirty="0"/>
          </a:p>
        </p:txBody>
      </p:sp>
    </p:spTree>
    <p:extLst>
      <p:ext uri="{BB962C8B-B14F-4D97-AF65-F5344CB8AC3E}">
        <p14:creationId xmlns:p14="http://schemas.microsoft.com/office/powerpoint/2010/main" val="4086833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D31E7-4985-479B-8824-AB25A306E0B4}"/>
              </a:ext>
            </a:extLst>
          </p:cNvPr>
          <p:cNvSpPr>
            <a:spLocks noGrp="1"/>
          </p:cNvSpPr>
          <p:nvPr>
            <p:ph type="title"/>
          </p:nvPr>
        </p:nvSpPr>
        <p:spPr/>
        <p:txBody>
          <a:bodyPr/>
          <a:lstStyle/>
          <a:p>
            <a:r>
              <a:rPr lang="en-IE" dirty="0"/>
              <a:t>Questions &amp; Break</a:t>
            </a:r>
          </a:p>
        </p:txBody>
      </p:sp>
    </p:spTree>
    <p:extLst>
      <p:ext uri="{BB962C8B-B14F-4D97-AF65-F5344CB8AC3E}">
        <p14:creationId xmlns:p14="http://schemas.microsoft.com/office/powerpoint/2010/main" val="37652928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FC201-ADAC-4736-8DA9-010D4DF4B412}"/>
              </a:ext>
            </a:extLst>
          </p:cNvPr>
          <p:cNvSpPr>
            <a:spLocks noGrp="1"/>
          </p:cNvSpPr>
          <p:nvPr>
            <p:ph type="title"/>
          </p:nvPr>
        </p:nvSpPr>
        <p:spPr/>
        <p:txBody>
          <a:bodyPr/>
          <a:lstStyle/>
          <a:p>
            <a:r>
              <a:rPr lang="en-IE" dirty="0"/>
              <a:t>Lab Session</a:t>
            </a:r>
          </a:p>
        </p:txBody>
      </p:sp>
      <p:sp>
        <p:nvSpPr>
          <p:cNvPr id="3" name="Content Placeholder 2">
            <a:extLst>
              <a:ext uri="{FF2B5EF4-FFF2-40B4-BE49-F238E27FC236}">
                <a16:creationId xmlns:a16="http://schemas.microsoft.com/office/drawing/2014/main" id="{2A13344A-F705-40B8-996C-11F6320094BA}"/>
              </a:ext>
            </a:extLst>
          </p:cNvPr>
          <p:cNvSpPr>
            <a:spLocks noGrp="1"/>
          </p:cNvSpPr>
          <p:nvPr>
            <p:ph idx="1"/>
          </p:nvPr>
        </p:nvSpPr>
        <p:spPr/>
        <p:txBody>
          <a:bodyPr/>
          <a:lstStyle/>
          <a:p>
            <a:r>
              <a:rPr lang="en-IE" dirty="0"/>
              <a:t>Creating an EC2 instance and connecting to it. </a:t>
            </a:r>
          </a:p>
          <a:p>
            <a:endParaRPr lang="en-IE" dirty="0"/>
          </a:p>
          <a:p>
            <a:r>
              <a:rPr lang="en-IE" dirty="0"/>
              <a:t>Reviewing Cloud Watch , Monitoring and Alerts</a:t>
            </a:r>
          </a:p>
          <a:p>
            <a:endParaRPr lang="en-IE" dirty="0"/>
          </a:p>
          <a:p>
            <a:r>
              <a:rPr lang="en-IE" dirty="0"/>
              <a:t>Create an EC2 instance and Connect through SSH</a:t>
            </a:r>
          </a:p>
          <a:p>
            <a:pPr lvl="1"/>
            <a:r>
              <a:rPr lang="en-IE" dirty="0"/>
              <a:t>Perform Key Conversion - .</a:t>
            </a:r>
            <a:r>
              <a:rPr lang="en-IE" dirty="0" err="1"/>
              <a:t>pem</a:t>
            </a:r>
            <a:r>
              <a:rPr lang="en-IE" dirty="0"/>
              <a:t> to .</a:t>
            </a:r>
            <a:r>
              <a:rPr lang="en-IE" dirty="0" err="1"/>
              <a:t>ppk</a:t>
            </a:r>
            <a:endParaRPr lang="en-IE" dirty="0"/>
          </a:p>
          <a:p>
            <a:pPr lvl="1"/>
            <a:r>
              <a:rPr lang="en-IE" dirty="0"/>
              <a:t>Login to instance</a:t>
            </a:r>
          </a:p>
          <a:p>
            <a:pPr lvl="1"/>
            <a:r>
              <a:rPr lang="en-IE" dirty="0"/>
              <a:t>Review Cloud watch Alerts and Alarms</a:t>
            </a:r>
          </a:p>
        </p:txBody>
      </p:sp>
    </p:spTree>
    <p:extLst>
      <p:ext uri="{BB962C8B-B14F-4D97-AF65-F5344CB8AC3E}">
        <p14:creationId xmlns:p14="http://schemas.microsoft.com/office/powerpoint/2010/main" val="3473522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F6790-8181-4ED4-AD34-91D7027D42C9}"/>
              </a:ext>
            </a:extLst>
          </p:cNvPr>
          <p:cNvSpPr>
            <a:spLocks noGrp="1"/>
          </p:cNvSpPr>
          <p:nvPr>
            <p:ph type="title"/>
          </p:nvPr>
        </p:nvSpPr>
        <p:spPr/>
        <p:txBody>
          <a:bodyPr/>
          <a:lstStyle/>
          <a:p>
            <a:r>
              <a:rPr lang="en-IE" dirty="0"/>
              <a:t>Lab Session 2 </a:t>
            </a:r>
          </a:p>
        </p:txBody>
      </p:sp>
      <p:sp>
        <p:nvSpPr>
          <p:cNvPr id="3" name="Content Placeholder 2">
            <a:extLst>
              <a:ext uri="{FF2B5EF4-FFF2-40B4-BE49-F238E27FC236}">
                <a16:creationId xmlns:a16="http://schemas.microsoft.com/office/drawing/2014/main" id="{2C0E5E40-8BAA-4E81-9DC9-793B07644BDD}"/>
              </a:ext>
            </a:extLst>
          </p:cNvPr>
          <p:cNvSpPr>
            <a:spLocks noGrp="1"/>
          </p:cNvSpPr>
          <p:nvPr>
            <p:ph idx="1"/>
          </p:nvPr>
        </p:nvSpPr>
        <p:spPr/>
        <p:txBody>
          <a:bodyPr>
            <a:normAutofit lnSpcReduction="10000"/>
          </a:bodyPr>
          <a:lstStyle/>
          <a:p>
            <a:r>
              <a:rPr lang="en-IE" dirty="0"/>
              <a:t>Creating a Cloud 9 IDE instance </a:t>
            </a:r>
          </a:p>
          <a:p>
            <a:r>
              <a:rPr lang="en-IE" dirty="0"/>
              <a:t>Connecting to it </a:t>
            </a:r>
          </a:p>
          <a:p>
            <a:r>
              <a:rPr lang="en-IE" dirty="0"/>
              <a:t>Connecting to GitHub </a:t>
            </a:r>
          </a:p>
          <a:p>
            <a:r>
              <a:rPr lang="en-IE" dirty="0"/>
              <a:t>Performing a Push </a:t>
            </a:r>
          </a:p>
          <a:p>
            <a:endParaRPr lang="en-IE" dirty="0"/>
          </a:p>
          <a:p>
            <a:r>
              <a:rPr lang="en-IE" dirty="0"/>
              <a:t>Create A Cloud9 Environment – AMI</a:t>
            </a:r>
          </a:p>
          <a:p>
            <a:r>
              <a:rPr lang="en-IE" dirty="0"/>
              <a:t>Create a GitHub Account</a:t>
            </a:r>
          </a:p>
          <a:p>
            <a:r>
              <a:rPr lang="en-IE" dirty="0"/>
              <a:t>Connect Your GitHub Account to AWS</a:t>
            </a:r>
          </a:p>
          <a:p>
            <a:r>
              <a:rPr lang="en-IE" dirty="0"/>
              <a:t>Create Files in C9</a:t>
            </a:r>
          </a:p>
          <a:p>
            <a:r>
              <a:rPr lang="en-IE" dirty="0"/>
              <a:t>Push </a:t>
            </a:r>
            <a:r>
              <a:rPr lang="en-IE"/>
              <a:t>to GitHub</a:t>
            </a:r>
            <a:endParaRPr lang="en-IE" dirty="0"/>
          </a:p>
        </p:txBody>
      </p:sp>
    </p:spTree>
    <p:extLst>
      <p:ext uri="{BB962C8B-B14F-4D97-AF65-F5344CB8AC3E}">
        <p14:creationId xmlns:p14="http://schemas.microsoft.com/office/powerpoint/2010/main" val="30195044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F6790-8181-4ED4-AD34-91D7027D42C9}"/>
              </a:ext>
            </a:extLst>
          </p:cNvPr>
          <p:cNvSpPr>
            <a:spLocks noGrp="1"/>
          </p:cNvSpPr>
          <p:nvPr>
            <p:ph type="title"/>
          </p:nvPr>
        </p:nvSpPr>
        <p:spPr/>
        <p:txBody>
          <a:bodyPr/>
          <a:lstStyle/>
          <a:p>
            <a:r>
              <a:rPr lang="en-IE" dirty="0"/>
              <a:t>Lab Session 2 </a:t>
            </a:r>
          </a:p>
        </p:txBody>
      </p:sp>
      <p:sp>
        <p:nvSpPr>
          <p:cNvPr id="3" name="Content Placeholder 2">
            <a:extLst>
              <a:ext uri="{FF2B5EF4-FFF2-40B4-BE49-F238E27FC236}">
                <a16:creationId xmlns:a16="http://schemas.microsoft.com/office/drawing/2014/main" id="{2C0E5E40-8BAA-4E81-9DC9-793B07644BDD}"/>
              </a:ext>
            </a:extLst>
          </p:cNvPr>
          <p:cNvSpPr>
            <a:spLocks noGrp="1"/>
          </p:cNvSpPr>
          <p:nvPr>
            <p:ph idx="1"/>
          </p:nvPr>
        </p:nvSpPr>
        <p:spPr/>
        <p:txBody>
          <a:bodyPr>
            <a:normAutofit lnSpcReduction="10000"/>
          </a:bodyPr>
          <a:lstStyle/>
          <a:p>
            <a:r>
              <a:rPr lang="en-IE" b="1" dirty="0">
                <a:hlinkClick r:id="rId2"/>
              </a:rPr>
              <a:t>https://docs.aws.amazon.com/cloud9/latest/user-guide/create-environment.html</a:t>
            </a:r>
            <a:r>
              <a:rPr lang="en-IE" b="1" dirty="0"/>
              <a:t> </a:t>
            </a:r>
          </a:p>
          <a:p>
            <a:endParaRPr lang="en-IE" b="1" dirty="0"/>
          </a:p>
          <a:p>
            <a:r>
              <a:rPr lang="en-IE" b="1" dirty="0">
                <a:hlinkClick r:id="rId3"/>
              </a:rPr>
              <a:t>https://docs.aws.amazon.com/cloud9/latest/user-guide/sample-github.html#sample-github-install-git</a:t>
            </a:r>
            <a:r>
              <a:rPr lang="en-IE" b="1" dirty="0"/>
              <a:t> </a:t>
            </a:r>
          </a:p>
          <a:p>
            <a:endParaRPr lang="en-IE" b="1" dirty="0"/>
          </a:p>
          <a:p>
            <a:r>
              <a:rPr lang="en-IE" b="1" dirty="0">
                <a:hlinkClick r:id="rId4"/>
              </a:rPr>
              <a:t>https://docs.github.com/en/free-pro-team@latest/github/getting-started-with-github/create-a-repo</a:t>
            </a:r>
            <a:r>
              <a:rPr lang="en-IE" b="1" dirty="0"/>
              <a:t> </a:t>
            </a:r>
          </a:p>
          <a:p>
            <a:endParaRPr lang="en-IE" b="1" dirty="0"/>
          </a:p>
          <a:p>
            <a:r>
              <a:rPr lang="en-IE" b="1" dirty="0">
                <a:hlinkClick r:id="rId5"/>
              </a:rPr>
              <a:t>https://docs.github.com/en/free-pro-team@latest/github/creating-cloning-and-archiving-repositories/cloning-a-repository#platform-linux</a:t>
            </a:r>
            <a:r>
              <a:rPr lang="en-IE" b="1" dirty="0"/>
              <a:t> </a:t>
            </a:r>
          </a:p>
        </p:txBody>
      </p:sp>
    </p:spTree>
    <p:extLst>
      <p:ext uri="{BB962C8B-B14F-4D97-AF65-F5344CB8AC3E}">
        <p14:creationId xmlns:p14="http://schemas.microsoft.com/office/powerpoint/2010/main" val="2489949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26186-6209-44F4-B283-4C7667FCDF45}"/>
              </a:ext>
            </a:extLst>
          </p:cNvPr>
          <p:cNvSpPr>
            <a:spLocks noGrp="1"/>
          </p:cNvSpPr>
          <p:nvPr>
            <p:ph type="title"/>
          </p:nvPr>
        </p:nvSpPr>
        <p:spPr/>
        <p:txBody>
          <a:bodyPr/>
          <a:lstStyle/>
          <a:p>
            <a:r>
              <a:rPr lang="en-IE" dirty="0"/>
              <a:t>Distributed Computing </a:t>
            </a:r>
          </a:p>
        </p:txBody>
      </p:sp>
      <p:sp>
        <p:nvSpPr>
          <p:cNvPr id="3" name="Content Placeholder 2">
            <a:extLst>
              <a:ext uri="{FF2B5EF4-FFF2-40B4-BE49-F238E27FC236}">
                <a16:creationId xmlns:a16="http://schemas.microsoft.com/office/drawing/2014/main" id="{1042BCEF-644F-4D6B-9225-3110FB7B7A2D}"/>
              </a:ext>
            </a:extLst>
          </p:cNvPr>
          <p:cNvSpPr>
            <a:spLocks noGrp="1"/>
          </p:cNvSpPr>
          <p:nvPr>
            <p:ph idx="1"/>
          </p:nvPr>
        </p:nvSpPr>
        <p:spPr/>
        <p:txBody>
          <a:bodyPr/>
          <a:lstStyle/>
          <a:p>
            <a:r>
              <a:rPr lang="en-IE" dirty="0"/>
              <a:t>There are two general ways that distributed systems function:</a:t>
            </a:r>
          </a:p>
          <a:p>
            <a:endParaRPr lang="en-IE" dirty="0"/>
          </a:p>
          <a:p>
            <a:r>
              <a:rPr lang="en-IE" dirty="0"/>
              <a:t>Each machine works toward a common goal and the end-user views results as one cohesive unit.</a:t>
            </a:r>
          </a:p>
          <a:p>
            <a:endParaRPr lang="en-IE" dirty="0"/>
          </a:p>
          <a:p>
            <a:r>
              <a:rPr lang="en-IE" dirty="0"/>
              <a:t>Each machine has its own end-user and the distributed system facilitates sharing resources or communication services.</a:t>
            </a:r>
          </a:p>
          <a:p>
            <a:endParaRPr lang="en-IE" dirty="0"/>
          </a:p>
        </p:txBody>
      </p:sp>
    </p:spTree>
    <p:extLst>
      <p:ext uri="{BB962C8B-B14F-4D97-AF65-F5344CB8AC3E}">
        <p14:creationId xmlns:p14="http://schemas.microsoft.com/office/powerpoint/2010/main" val="3745739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4E307-0049-4341-B5C7-573FE900EE3A}"/>
              </a:ext>
            </a:extLst>
          </p:cNvPr>
          <p:cNvSpPr>
            <a:spLocks noGrp="1"/>
          </p:cNvSpPr>
          <p:nvPr>
            <p:ph type="title"/>
          </p:nvPr>
        </p:nvSpPr>
        <p:spPr/>
        <p:txBody>
          <a:bodyPr/>
          <a:lstStyle/>
          <a:p>
            <a:r>
              <a:rPr lang="en-IE" dirty="0"/>
              <a:t>Benefits and challenges of distributed systems</a:t>
            </a:r>
            <a:br>
              <a:rPr lang="en-IE" dirty="0"/>
            </a:br>
            <a:endParaRPr lang="en-IE" dirty="0"/>
          </a:p>
        </p:txBody>
      </p:sp>
      <p:sp>
        <p:nvSpPr>
          <p:cNvPr id="3" name="Content Placeholder 2">
            <a:extLst>
              <a:ext uri="{FF2B5EF4-FFF2-40B4-BE49-F238E27FC236}">
                <a16:creationId xmlns:a16="http://schemas.microsoft.com/office/drawing/2014/main" id="{BEF4E5B6-D10D-4E1B-A0F6-B607FCB9D94E}"/>
              </a:ext>
            </a:extLst>
          </p:cNvPr>
          <p:cNvSpPr>
            <a:spLocks noGrp="1"/>
          </p:cNvSpPr>
          <p:nvPr>
            <p:ph idx="1"/>
          </p:nvPr>
        </p:nvSpPr>
        <p:spPr/>
        <p:txBody>
          <a:bodyPr>
            <a:normAutofit fontScale="92500" lnSpcReduction="10000"/>
          </a:bodyPr>
          <a:lstStyle/>
          <a:p>
            <a:endParaRPr lang="en-IE" dirty="0"/>
          </a:p>
          <a:p>
            <a:r>
              <a:rPr lang="en-IE" dirty="0"/>
              <a:t>There are three reasons that teams generally decide to implement distributed systems:</a:t>
            </a:r>
          </a:p>
          <a:p>
            <a:endParaRPr lang="en-IE" dirty="0"/>
          </a:p>
          <a:p>
            <a:r>
              <a:rPr lang="en-IE" dirty="0"/>
              <a:t>    Horizontal Scalability—Since computing happens independently on each node, it is easy and generally inexpensive to add additional nodes and functionality as necessary.</a:t>
            </a:r>
          </a:p>
          <a:p>
            <a:r>
              <a:rPr lang="en-IE" dirty="0"/>
              <a:t>    Reliability—Most distributed systems are fault-tolerant as they can be made up of hundreds of nodes that work together. The system generally doesn’t experience any disruptions if a single machine fails.</a:t>
            </a:r>
          </a:p>
          <a:p>
            <a:r>
              <a:rPr lang="en-IE" dirty="0"/>
              <a:t>    Performance—Distributed systems are extremely efficient because work loads can be broken up and sent to multiple machines.</a:t>
            </a:r>
          </a:p>
          <a:p>
            <a:endParaRPr lang="en-IE" dirty="0"/>
          </a:p>
        </p:txBody>
      </p:sp>
    </p:spTree>
    <p:extLst>
      <p:ext uri="{BB962C8B-B14F-4D97-AF65-F5344CB8AC3E}">
        <p14:creationId xmlns:p14="http://schemas.microsoft.com/office/powerpoint/2010/main" val="2824408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B575D-BB43-424E-95EC-F64CD684F379}"/>
              </a:ext>
            </a:extLst>
          </p:cNvPr>
          <p:cNvSpPr>
            <a:spLocks noGrp="1"/>
          </p:cNvSpPr>
          <p:nvPr>
            <p:ph type="title"/>
          </p:nvPr>
        </p:nvSpPr>
        <p:spPr/>
        <p:txBody>
          <a:bodyPr/>
          <a:lstStyle/>
          <a:p>
            <a:r>
              <a:rPr lang="en-IE" dirty="0"/>
              <a:t>Types of distributed systems</a:t>
            </a:r>
            <a:br>
              <a:rPr lang="en-IE" dirty="0"/>
            </a:br>
            <a:endParaRPr lang="en-IE" dirty="0"/>
          </a:p>
        </p:txBody>
      </p:sp>
      <p:sp>
        <p:nvSpPr>
          <p:cNvPr id="3" name="Content Placeholder 2">
            <a:extLst>
              <a:ext uri="{FF2B5EF4-FFF2-40B4-BE49-F238E27FC236}">
                <a16:creationId xmlns:a16="http://schemas.microsoft.com/office/drawing/2014/main" id="{A1C982A6-4F60-4277-94D3-3566E7585EA3}"/>
              </a:ext>
            </a:extLst>
          </p:cNvPr>
          <p:cNvSpPr>
            <a:spLocks noGrp="1"/>
          </p:cNvSpPr>
          <p:nvPr>
            <p:ph idx="1"/>
          </p:nvPr>
        </p:nvSpPr>
        <p:spPr/>
        <p:txBody>
          <a:bodyPr>
            <a:normAutofit fontScale="85000" lnSpcReduction="20000"/>
          </a:bodyPr>
          <a:lstStyle/>
          <a:p>
            <a:endParaRPr lang="en-IE" dirty="0"/>
          </a:p>
          <a:p>
            <a:r>
              <a:rPr lang="en-IE" dirty="0"/>
              <a:t>Distributed systems generally fall into one of four different basic architecture models:</a:t>
            </a:r>
          </a:p>
          <a:p>
            <a:endParaRPr lang="en-IE" dirty="0"/>
          </a:p>
          <a:p>
            <a:r>
              <a:rPr lang="en-IE" dirty="0"/>
              <a:t>    </a:t>
            </a:r>
            <a:r>
              <a:rPr lang="en-IE" b="1" dirty="0"/>
              <a:t>Client-server</a:t>
            </a:r>
            <a:r>
              <a:rPr lang="en-IE" dirty="0"/>
              <a:t>—Clients contact the server for data, then format it and display it to the end-user. The end-user can also make a change from the client-side and commit it back to the server to make it permanent. </a:t>
            </a:r>
            <a:r>
              <a:rPr lang="en-IE" dirty="0" err="1"/>
              <a:t>E,g</a:t>
            </a:r>
            <a:r>
              <a:rPr lang="en-IE" dirty="0"/>
              <a:t> </a:t>
            </a:r>
            <a:r>
              <a:rPr lang="en-IE" b="1" dirty="0"/>
              <a:t>Wikipedia</a:t>
            </a:r>
          </a:p>
          <a:p>
            <a:r>
              <a:rPr lang="en-IE" b="1" dirty="0"/>
              <a:t>    Three-tier</a:t>
            </a:r>
            <a:r>
              <a:rPr lang="en-IE" dirty="0"/>
              <a:t>—Information about the client is stored in a middle tier rather than on the client to simplify application deployment. This architecture model is most common for web applications.</a:t>
            </a:r>
          </a:p>
          <a:p>
            <a:r>
              <a:rPr lang="en-IE" dirty="0"/>
              <a:t>    </a:t>
            </a:r>
            <a:r>
              <a:rPr lang="en-IE" b="1" dirty="0"/>
              <a:t>n-tier</a:t>
            </a:r>
            <a:r>
              <a:rPr lang="en-IE" dirty="0"/>
              <a:t>—Generally used when an application or server needs to forward requests to additional enterprise services on the network.</a:t>
            </a:r>
          </a:p>
          <a:p>
            <a:r>
              <a:rPr lang="en-IE" b="1" dirty="0"/>
              <a:t>    Peer-to-peer</a:t>
            </a:r>
            <a:r>
              <a:rPr lang="en-IE" dirty="0"/>
              <a:t>—There are no additional machines used to provide services or manage resources. Responsibilities are uniformly distributed among machines in the system, known as peers, which can serve as either client or server. </a:t>
            </a:r>
            <a:r>
              <a:rPr lang="en-IE" dirty="0" err="1"/>
              <a:t>E.g</a:t>
            </a:r>
            <a:r>
              <a:rPr lang="en-IE" dirty="0"/>
              <a:t> Napster / Tor / </a:t>
            </a:r>
            <a:r>
              <a:rPr lang="en-IE" dirty="0" err="1"/>
              <a:t>Limewire</a:t>
            </a:r>
            <a:r>
              <a:rPr lang="en-IE" dirty="0"/>
              <a:t> etc</a:t>
            </a:r>
          </a:p>
          <a:p>
            <a:endParaRPr lang="en-IE" dirty="0"/>
          </a:p>
        </p:txBody>
      </p:sp>
    </p:spTree>
    <p:extLst>
      <p:ext uri="{BB962C8B-B14F-4D97-AF65-F5344CB8AC3E}">
        <p14:creationId xmlns:p14="http://schemas.microsoft.com/office/powerpoint/2010/main" val="1472531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B575D-BB43-424E-95EC-F64CD684F379}"/>
              </a:ext>
            </a:extLst>
          </p:cNvPr>
          <p:cNvSpPr>
            <a:spLocks noGrp="1"/>
          </p:cNvSpPr>
          <p:nvPr>
            <p:ph type="title"/>
          </p:nvPr>
        </p:nvSpPr>
        <p:spPr/>
        <p:txBody>
          <a:bodyPr/>
          <a:lstStyle/>
          <a:p>
            <a:r>
              <a:rPr lang="en-IE" dirty="0"/>
              <a:t>Types of distributed systems</a:t>
            </a:r>
            <a:br>
              <a:rPr lang="en-IE" dirty="0"/>
            </a:br>
            <a:endParaRPr lang="en-IE" dirty="0"/>
          </a:p>
        </p:txBody>
      </p:sp>
      <p:pic>
        <p:nvPicPr>
          <p:cNvPr id="6" name="Picture 2" descr="4.6 Distributed Computing">
            <a:extLst>
              <a:ext uri="{FF2B5EF4-FFF2-40B4-BE49-F238E27FC236}">
                <a16:creationId xmlns:a16="http://schemas.microsoft.com/office/drawing/2014/main" id="{3B8A88C4-50E8-4976-B3A4-EFFCBA6F00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111" y="2476444"/>
            <a:ext cx="3381652" cy="205933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Three tier architecture c. N-tier architecture N tier architecture is... |  Download Scientific Diagram">
            <a:extLst>
              <a:ext uri="{FF2B5EF4-FFF2-40B4-BE49-F238E27FC236}">
                <a16:creationId xmlns:a16="http://schemas.microsoft.com/office/drawing/2014/main" id="{C5FFC4D3-0618-4802-A52C-E0E5AAEEA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0007" y="2864849"/>
            <a:ext cx="3381653" cy="16709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eer-to-peer - Wikipedia">
            <a:extLst>
              <a:ext uri="{FF2B5EF4-FFF2-40B4-BE49-F238E27FC236}">
                <a16:creationId xmlns:a16="http://schemas.microsoft.com/office/drawing/2014/main" id="{E811AAB3-D60D-46F8-A205-46F4D1CBB3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9722" y="2375068"/>
            <a:ext cx="3206072" cy="2791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840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C61BB-3973-4F30-8EBE-A80FF0ABF712}"/>
              </a:ext>
            </a:extLst>
          </p:cNvPr>
          <p:cNvSpPr>
            <a:spLocks noGrp="1"/>
          </p:cNvSpPr>
          <p:nvPr>
            <p:ph type="title"/>
          </p:nvPr>
        </p:nvSpPr>
        <p:spPr/>
        <p:txBody>
          <a:bodyPr/>
          <a:lstStyle/>
          <a:p>
            <a:r>
              <a:rPr lang="en-IE" dirty="0"/>
              <a:t>Distributed Ledger Technology / Blockchain</a:t>
            </a:r>
          </a:p>
        </p:txBody>
      </p:sp>
      <p:sp>
        <p:nvSpPr>
          <p:cNvPr id="3" name="Content Placeholder 2">
            <a:extLst>
              <a:ext uri="{FF2B5EF4-FFF2-40B4-BE49-F238E27FC236}">
                <a16:creationId xmlns:a16="http://schemas.microsoft.com/office/drawing/2014/main" id="{4429D6ED-01D7-4F21-AF70-5CB8B8C98B6B}"/>
              </a:ext>
            </a:extLst>
          </p:cNvPr>
          <p:cNvSpPr>
            <a:spLocks noGrp="1"/>
          </p:cNvSpPr>
          <p:nvPr>
            <p:ph idx="1"/>
          </p:nvPr>
        </p:nvSpPr>
        <p:spPr/>
        <p:txBody>
          <a:bodyPr>
            <a:normAutofit lnSpcReduction="10000"/>
          </a:bodyPr>
          <a:lstStyle/>
          <a:p>
            <a:r>
              <a:rPr lang="en-IE" dirty="0"/>
              <a:t>Multiple Nodes – Geographically Separated</a:t>
            </a:r>
          </a:p>
          <a:p>
            <a:r>
              <a:rPr lang="en-IE" dirty="0"/>
              <a:t>Updates made to Global Ledger</a:t>
            </a:r>
          </a:p>
          <a:p>
            <a:r>
              <a:rPr lang="en-IE" dirty="0"/>
              <a:t>Updates pass through System of Checks and Balances</a:t>
            </a:r>
          </a:p>
          <a:p>
            <a:r>
              <a:rPr lang="en-IE" dirty="0"/>
              <a:t>Once the updates have been verified</a:t>
            </a:r>
          </a:p>
          <a:p>
            <a:r>
              <a:rPr lang="en-IE" dirty="0"/>
              <a:t>They are then Written to the ledger</a:t>
            </a:r>
          </a:p>
          <a:p>
            <a:endParaRPr lang="en-IE" dirty="0"/>
          </a:p>
          <a:p>
            <a:r>
              <a:rPr lang="en-IE" dirty="0"/>
              <a:t>Key Characteristics</a:t>
            </a:r>
          </a:p>
          <a:p>
            <a:r>
              <a:rPr lang="en-IE" dirty="0"/>
              <a:t>Immutable</a:t>
            </a:r>
          </a:p>
          <a:p>
            <a:r>
              <a:rPr lang="en-IE" dirty="0"/>
              <a:t>Fault Tolerant </a:t>
            </a:r>
          </a:p>
          <a:p>
            <a:r>
              <a:rPr lang="en-IE" dirty="0"/>
              <a:t>Designed to be under attack at all times</a:t>
            </a:r>
          </a:p>
        </p:txBody>
      </p:sp>
    </p:spTree>
    <p:extLst>
      <p:ext uri="{BB962C8B-B14F-4D97-AF65-F5344CB8AC3E}">
        <p14:creationId xmlns:p14="http://schemas.microsoft.com/office/powerpoint/2010/main" val="37653150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0</TotalTime>
  <Words>1854</Words>
  <Application>Microsoft Office PowerPoint</Application>
  <PresentationFormat>Widescreen</PresentationFormat>
  <Paragraphs>332</Paragraphs>
  <Slides>44</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Century Gothic</vt:lpstr>
      <vt:lpstr>Comic Sans MS</vt:lpstr>
      <vt:lpstr>Wingdings 3</vt:lpstr>
      <vt:lpstr>Ion</vt:lpstr>
      <vt:lpstr>Cloud Platform Programming</vt:lpstr>
      <vt:lpstr>Re-Cap </vt:lpstr>
      <vt:lpstr>Overview</vt:lpstr>
      <vt:lpstr>Distributed Computing </vt:lpstr>
      <vt:lpstr>Distributed Computing </vt:lpstr>
      <vt:lpstr>Benefits and challenges of distributed systems </vt:lpstr>
      <vt:lpstr>Types of distributed systems </vt:lpstr>
      <vt:lpstr>Types of distributed systems </vt:lpstr>
      <vt:lpstr>Distributed Ledger Technology / Blockchain</vt:lpstr>
      <vt:lpstr>Key Takeaways </vt:lpstr>
      <vt:lpstr>Cloud Services</vt:lpstr>
      <vt:lpstr>Cloud Services</vt:lpstr>
      <vt:lpstr>Cloud Services – Monitoring the Cloud</vt:lpstr>
      <vt:lpstr>Cloud Services – Scaling / Elasticity</vt:lpstr>
      <vt:lpstr>Cloud Services - ELB</vt:lpstr>
      <vt:lpstr>A Closer Look at Elasticity </vt:lpstr>
      <vt:lpstr>A Closer Look at Elasticity </vt:lpstr>
      <vt:lpstr>Is the Cloud Secure ? </vt:lpstr>
      <vt:lpstr>Is the Cloud Secure ? </vt:lpstr>
      <vt:lpstr>Is the Cloud Secure ? </vt:lpstr>
      <vt:lpstr>Is the Cloud Secure ? </vt:lpstr>
      <vt:lpstr>Is the Cloud Secure ? </vt:lpstr>
      <vt:lpstr>Is the Cloud Secure ? </vt:lpstr>
      <vt:lpstr>Is the Cloud Secure ? </vt:lpstr>
      <vt:lpstr>Is the Cloud Secure ? </vt:lpstr>
      <vt:lpstr>Is the Cloud Secure ? </vt:lpstr>
      <vt:lpstr>Is the Cloud Secure ? </vt:lpstr>
      <vt:lpstr>Is the Cloud Secure ? </vt:lpstr>
      <vt:lpstr>Key Security Concepts </vt:lpstr>
      <vt:lpstr>Key Security Concepts </vt:lpstr>
      <vt:lpstr>Key Security Concepts </vt:lpstr>
      <vt:lpstr>The Software Development Lifecycle SDLC</vt:lpstr>
      <vt:lpstr>The Software Development Lifecycle SDLC</vt:lpstr>
      <vt:lpstr>The Software Development Lifecycle SDLC</vt:lpstr>
      <vt:lpstr>Secure Software Development Lifecycle SSDLC</vt:lpstr>
      <vt:lpstr>Versioning Control</vt:lpstr>
      <vt:lpstr>Versioning Control</vt:lpstr>
      <vt:lpstr>Versioning Control</vt:lpstr>
      <vt:lpstr>Versioning Control</vt:lpstr>
      <vt:lpstr>Versioning Control</vt:lpstr>
      <vt:lpstr>Questions &amp; Break</vt:lpstr>
      <vt:lpstr>Lab Session</vt:lpstr>
      <vt:lpstr>Lab Session 2 </vt:lpstr>
      <vt:lpstr>Lab Session 2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Platform Programming</dc:title>
  <dc:creator>Rommel</dc:creator>
  <cp:lastModifiedBy>Shivani Jaswal</cp:lastModifiedBy>
  <cp:revision>43</cp:revision>
  <dcterms:created xsi:type="dcterms:W3CDTF">2020-10-06T14:06:50Z</dcterms:created>
  <dcterms:modified xsi:type="dcterms:W3CDTF">2023-01-31T00:42:36Z</dcterms:modified>
</cp:coreProperties>
</file>